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60" r:id="rId5"/>
    <p:sldId id="261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" id="{6CCEAC54-A56F-438A-99BA-204CF22EFA8F}">
          <p14:sldIdLst>
            <p14:sldId id="270"/>
          </p14:sldIdLst>
        </p14:section>
        <p14:section name="B" id="{C788EE08-66EB-422D-BF0B-50553A0016CF}">
          <p14:sldIdLst>
            <p14:sldId id="257"/>
            <p14:sldId id="259"/>
          </p14:sldIdLst>
        </p14:section>
        <p14:section name="C" id="{50BEC161-CC47-4A30-A4E0-A0B256C3F209}">
          <p14:sldIdLst>
            <p14:sldId id="260"/>
            <p14:sldId id="261"/>
          </p14:sldIdLst>
        </p14:section>
        <p14:section name="D" id="{C8F94D36-C6EB-43D0-B0F4-23BF0D66BD8F}">
          <p14:sldIdLst>
            <p14:sldId id="264"/>
            <p14:sldId id="265"/>
          </p14:sldIdLst>
        </p14:section>
        <p14:section name="E" id="{9B277587-B97F-4D78-B2D5-157930AD6B3D}">
          <p14:sldIdLst>
            <p14:sldId id="268"/>
            <p14:sldId id="269"/>
          </p14:sldIdLst>
        </p14:section>
        <p14:section name="F" id="{4CC0A1EF-ACEB-4CB2-8FD4-50B9A6801E91}">
          <p14:sldIdLst>
            <p14:sldId id="271"/>
            <p14:sldId id="272"/>
          </p14:sldIdLst>
        </p14:section>
        <p14:section name="G" id="{B833F0FC-1BC0-4A3C-92FB-BCAA5FCA2F5C}">
          <p14:sldIdLst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9F9F9F"/>
    <a:srgbClr val="998FA3"/>
    <a:srgbClr val="6B443B"/>
    <a:srgbClr val="9D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60" autoAdjust="0"/>
  </p:normalViewPr>
  <p:slideViewPr>
    <p:cSldViewPr snapToGrid="0" showGuides="1">
      <p:cViewPr>
        <p:scale>
          <a:sx n="117" d="100"/>
          <a:sy n="117" d="100"/>
        </p:scale>
        <p:origin x="-108" y="-10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14CDA-4FBB-7A60-9661-D27883E1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9E2320-EFEA-E005-7AE9-7BCE179EC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94918B-07E6-41DD-CAF5-33D45D01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31C5C-FB3C-609A-E1EC-7EAE26E3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64141-513F-9273-AE43-BC6F0F1F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2A218-5B05-EF17-6481-5AF86638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BAADF5-B59F-AE4D-B7A6-FE8AB2A1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277D4-33E4-85A0-E852-26AA4BA9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7E7FB-B428-1C7E-F1E3-6DD9830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49C07-D7A1-3C7D-697E-732263C5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63BD43-4307-56F7-A0A4-FA48A7B9C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C3F9F3-0A72-BBA3-D3DC-C7914B464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9C031C-6982-6581-B8B3-5E8D5B53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50970A-8EAF-4BA7-A14E-118BB956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1F0E3-F7C1-F923-646B-660C7A9B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EE391-6A8D-1178-A455-59B5351C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E8D28-3D58-44CC-4EA8-2B9F557BC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D0F27-28E0-D2E0-2958-0A46C31E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99B1B-EF37-E39B-AAB7-92879F53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C5D0D7-D0A5-1125-3B70-49853CA0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8F549-C148-7A81-E90A-C2A40A8B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F2ECE9-8939-95F8-884F-27BBE3E7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504179-083E-69D3-90EF-DDD57F3B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38E30-2047-EEA3-E8B6-2E523A07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79C57-500F-7330-DE2B-9E5D43E9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E9DFB-99C0-C304-90C6-0809A8D8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BDE3A-C338-8773-3BFD-510248399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4045F7-1FE5-8F6F-5A9A-AFBCE510E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14F4B4-1A54-A2FD-E561-F830C283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BB20AA-C1B5-07D7-4E46-627E4658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86C136-6F6B-BBC6-5D5B-C3A02E5C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C8DD4-170A-F63C-C199-3C57DA17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09A9D-3ABC-5D23-AC0A-FD8E2E9B2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C12064-0C98-B73F-16BC-F7588591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3292C6-46AC-5C48-2260-F5654B128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BB6D60-614D-5834-52CC-A348AC65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8B48EE-BDA3-D385-704D-5B20EE9D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C5530F-1740-A6A2-F543-504252F3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56A413-BB19-EAFF-6782-A0555C6B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161DE-D8C3-6D4A-27C9-52FC6334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795D3A-423E-C5A4-6455-E11AF4CE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343098-9C2E-2A0E-E07B-B2FFC0B1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DD657C-B893-757A-28A3-E09DB9D6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E20A6E-A64E-07C3-FEDA-5A2A0097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33EC9A-DA67-0B1B-3088-A6DB1990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D9193-E65E-D343-D121-91B0796F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A2A5-2B39-1799-B0D7-1AA33E27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986ED-D925-A152-5200-F5EC48B6C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5EAE67-A332-B4C9-8540-513184417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2821E-B16E-FD72-CE02-1ABCFAF0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1B4FED-D080-B58D-B293-457940CE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D3DE4-8A0C-14B3-01DF-770AF42E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8BF2C-CDAE-A56A-A59D-D645C0E5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1F4978-9D66-6313-03DA-9A725AB3A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E7B653-D5C9-C718-FF9C-00E9FF4A2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A80C26-DB1A-2E9A-E25E-83EC0030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A6C228-41F9-7C84-9838-C2B5A92E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4BD0E-3B26-7533-2914-0ECC19D7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2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E37800-CE85-1C84-17C0-8DB913CE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27E32-926B-B6AB-EEDC-04F8BA89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BF59CE-2A28-0775-54BF-95F8EEA2E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144C-ECBA-45F4-83C6-A93981BEA590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E08932-195D-8F51-9914-60A0F0B53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BD07A-091A-C7D5-C125-8D918A65A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CAA8-263B-4C1A-BFFD-9C781F98F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50.png"/><Relationship Id="rId17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slide" Target="slide1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60.png"/><Relationship Id="rId10" Type="http://schemas.openxmlformats.org/officeDocument/2006/relationships/slide" Target="slide6.xml"/><Relationship Id="rId19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image" Target="../media/image40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D photo by Ben Mathis Seibel">
            <a:extLst>
              <a:ext uri="{FF2B5EF4-FFF2-40B4-BE49-F238E27FC236}">
                <a16:creationId xmlns:a16="http://schemas.microsoft.com/office/drawing/2014/main" xmlns="" id="{BE504AAF-8936-FD8E-EC5D-1A5F73A84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133"/>
          <a:stretch/>
        </p:blipFill>
        <p:spPr bwMode="auto">
          <a:xfrm>
            <a:off x="-11244" y="0"/>
            <a:ext cx="12203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AB8426AE-5AF3-42E0-B50B-AD015EF0C0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6435323"/>
                  </p:ext>
                </p:extLst>
              </p:nvPr>
            </p:nvGraphicFramePr>
            <p:xfrm>
              <a:off x="-11243" y="1248812"/>
              <a:ext cx="3602816" cy="2026585"/>
            </p:xfrm>
            <a:graphic>
              <a:graphicData uri="http://schemas.microsoft.com/office/powerpoint/2016/sectionzoom">
                <psez:sectionZm>
                  <psez:sectionZmObj sectionId="{C788EE08-66EB-422D-BF0B-50553A0016CF}">
                    <psez:zmPr id="{89F6ED77-FA3D-44A5-B967-32DC8E1FB402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6" cy="202658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" name="Section Zoom 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AB8426AE-5AF3-42E0-B50B-AD015EF0C0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243" y="1248812"/>
                <a:ext cx="3602816" cy="202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C2B73B63-6C18-7CD9-58D2-A663EBAEE4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7535442"/>
                  </p:ext>
                </p:extLst>
              </p:nvPr>
            </p:nvGraphicFramePr>
            <p:xfrm>
              <a:off x="680247" y="3568956"/>
              <a:ext cx="3602817" cy="2026586"/>
            </p:xfrm>
            <a:graphic>
              <a:graphicData uri="http://schemas.microsoft.com/office/powerpoint/2016/sectionzoom">
                <psez:sectionZm>
                  <psez:sectionZmObj sectionId="{50BEC161-CC47-4A30-A4E0-A0B256C3F209}">
                    <psez:zmPr id="{18774C3A-0F89-4FDC-83F5-49AFC952DD72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7" cy="2026586"/>
                        </a:xfrm>
                        <a:prstGeom prst="rect">
                          <a:avLst/>
                        </a:prstGeom>
                        <a:noFill/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" name="Section Zoom 4">
                <a:hlinkClick r:id="rId7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C2B73B63-6C18-7CD9-58D2-A663EBAEE4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247" y="3568956"/>
                <a:ext cx="3602817" cy="2026586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4" name="Section Zoom 3">
                <a:extLst>
                  <a:ext uri="{FF2B5EF4-FFF2-40B4-BE49-F238E27FC236}">
                    <a16:creationId xmlns:a16="http://schemas.microsoft.com/office/drawing/2014/main" id="{41D782CE-1839-8833-2CD0-75BC060042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3931659"/>
                  </p:ext>
                </p:extLst>
              </p:nvPr>
            </p:nvGraphicFramePr>
            <p:xfrm>
              <a:off x="2905030" y="4536841"/>
              <a:ext cx="3602819" cy="2026586"/>
            </p:xfrm>
            <a:graphic>
              <a:graphicData uri="http://schemas.microsoft.com/office/powerpoint/2016/sectionzoom">
                <psez:sectionZm>
                  <psez:sectionZmObj sectionId="{C8F94D36-C6EB-43D0-B0F4-23BF0D66BD8F}">
                    <psez:zmPr id="{64E70CF6-4537-4553-ABE3-92C1866A30A1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9" cy="2026586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" name="Section Zoom 3">
                <a:hlinkClick r:id="rId10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41D782CE-1839-8833-2CD0-75BC06004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030" y="4536841"/>
                <a:ext cx="3602819" cy="2026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99E4EBBB-4EE3-28A3-839A-0D2A9B9061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6954375"/>
                  </p:ext>
                </p:extLst>
              </p:nvPr>
            </p:nvGraphicFramePr>
            <p:xfrm>
              <a:off x="8009351" y="3568957"/>
              <a:ext cx="3602817" cy="2026585"/>
            </p:xfrm>
            <a:graphic>
              <a:graphicData uri="http://schemas.microsoft.com/office/powerpoint/2016/sectionzoom">
                <psez:sectionZm>
                  <psez:sectionZmObj sectionId="{9B277587-B97F-4D78-B2D5-157930AD6B3D}">
                    <psez:zmPr id="{83F87258-B113-4C92-9F63-E94E90EAC493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7" cy="202658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6" name="Section Zoom 5">
                <a:hlinkClick r:id="rId13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99E4EBBB-4EE3-28A3-839A-0D2A9B9061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09351" y="3568957"/>
                <a:ext cx="3602817" cy="202658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B13F1EC1-B4CA-E6C5-8B45-EF58DB409E90}"/>
              </a:ext>
            </a:extLst>
          </p:cNvPr>
          <p:cNvSpPr txBox="1">
            <a:spLocks/>
          </p:cNvSpPr>
          <p:nvPr/>
        </p:nvSpPr>
        <p:spPr>
          <a:xfrm>
            <a:off x="3732650" y="1772365"/>
            <a:ext cx="5550397" cy="597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  <a:latin typeface="Segoe Script" panose="030B0504020000000003" pitchFamily="66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Зерттеудегі этикалық нормалар</a:t>
            </a:r>
          </a:p>
        </p:txBody>
      </p:sp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E726583D-6F36-E684-0CEB-F6A11578B4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0924195"/>
                  </p:ext>
                </p:extLst>
              </p:nvPr>
            </p:nvGraphicFramePr>
            <p:xfrm>
              <a:off x="5704311" y="4582250"/>
              <a:ext cx="3602816" cy="2026584"/>
            </p:xfrm>
            <a:graphic>
              <a:graphicData uri="http://schemas.microsoft.com/office/powerpoint/2016/sectionzoom">
                <psez:sectionZm>
                  <psez:sectionZmObj sectionId="{4CC0A1EF-ACEB-4CB2-8FD4-50B9A6801E91}">
                    <psez:zmPr id="{5562CBF4-764A-4562-806F-6504D1C54A29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6" cy="202658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7" name="Section Zoom 16">
                <a:hlinkClick r:id="rId16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E726583D-6F36-E684-0CEB-F6A11578B4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4311" y="4582250"/>
                <a:ext cx="3602816" cy="202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9B5A259F-6305-3235-F532-069E9EF82F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5008070"/>
                  </p:ext>
                </p:extLst>
              </p:nvPr>
            </p:nvGraphicFramePr>
            <p:xfrm>
              <a:off x="8589184" y="1248812"/>
              <a:ext cx="3602816" cy="2026584"/>
            </p:xfrm>
            <a:graphic>
              <a:graphicData uri="http://schemas.microsoft.com/office/powerpoint/2016/sectionzoom">
                <psez:sectionZm>
                  <psez:sectionZmObj sectionId="{B833F0FC-1BC0-4A3C-92FB-BCAA5FCA2F5C}">
                    <psez:zmPr id="{3296387E-E34F-48AE-816D-CBD0684E34F8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02816" cy="202658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9" name="Section Zoom 18">
                <a:hlinkClick r:id="rId19" action="ppaction://hlinksldjump"/>
                <a:extLst>
                  <a:ext uri="{FF2B5EF4-FFF2-40B4-BE49-F238E27FC236}">
                    <a16:creationId xmlns="" xmlns:a16="http://schemas.microsoft.com/office/drawing/2014/main" xmlns:psez="http://schemas.microsoft.com/office/powerpoint/2016/sectionzoom" id="{9B5A259F-6305-3235-F532-069E9EF82F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89184" y="1248812"/>
                <a:ext cx="3602816" cy="20265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6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BB5D16-DCFC-32FD-6549-C40637CDD823}"/>
              </a:ext>
            </a:extLst>
          </p:cNvPr>
          <p:cNvSpPr txBox="1"/>
          <p:nvPr/>
        </p:nvSpPr>
        <p:spPr>
          <a:xfrm>
            <a:off x="2966910" y="2644170"/>
            <a:ext cx="62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>
                <a:solidFill>
                  <a:schemeClr val="bg1"/>
                </a:solidFill>
                <a:latin typeface="Segoe Script" panose="030B0504020000000003" pitchFamily="66" charset="0"/>
              </a:rPr>
              <a:t>Академиялық еркіндік</a:t>
            </a:r>
          </a:p>
        </p:txBody>
      </p:sp>
    </p:spTree>
    <p:extLst>
      <p:ext uri="{BB962C8B-B14F-4D97-AF65-F5344CB8AC3E}">
        <p14:creationId xmlns:p14="http://schemas.microsoft.com/office/powerpoint/2010/main" val="275107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one balance 1080P, 2K, 4K, 5K HD wallpapers free download | Wallpaper  Flare">
            <a:extLst>
              <a:ext uri="{FF2B5EF4-FFF2-40B4-BE49-F238E27FC236}">
                <a16:creationId xmlns:a16="http://schemas.microsoft.com/office/drawing/2014/main" xmlns="" id="{D3E18B0F-6424-18FD-DC23-A2DAC1BF2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E20FB3-E770-A0F8-D03E-3C6B3FBAB920}"/>
              </a:ext>
            </a:extLst>
          </p:cNvPr>
          <p:cNvSpPr txBox="1"/>
          <p:nvPr/>
        </p:nvSpPr>
        <p:spPr>
          <a:xfrm>
            <a:off x="2167899" y="706391"/>
            <a:ext cx="7856201" cy="52322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774700" dir="74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k-KZ" dirty="0">
                <a:latin typeface="Segoe Script" panose="030B0504020000000003" pitchFamily="66" charset="0"/>
              </a:rPr>
              <a:t>Академиялық еркіндік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582985-8AF2-668C-D903-B98601DBEFF4}"/>
              </a:ext>
            </a:extLst>
          </p:cNvPr>
          <p:cNvSpPr txBox="1"/>
          <p:nvPr/>
        </p:nvSpPr>
        <p:spPr>
          <a:xfrm>
            <a:off x="4450345" y="1835042"/>
            <a:ext cx="366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Сұхбат алу кезінде оқушыларға ыңғайлы орын қарастырмадық</a:t>
            </a:r>
            <a:endParaRPr lang="ru-RU" sz="2400" dirty="0"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C1D318-5B6E-6FAB-455B-3D7CBE015348}"/>
              </a:ext>
            </a:extLst>
          </p:cNvPr>
          <p:cNvSpPr txBox="1"/>
          <p:nvPr/>
        </p:nvSpPr>
        <p:spPr>
          <a:xfrm>
            <a:off x="7670663" y="3503212"/>
            <a:ext cx="366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Оқушылар қалауы бойынша, өздерін жайлы сезінетін орындарда сұхбат алдық</a:t>
            </a:r>
          </a:p>
        </p:txBody>
      </p:sp>
      <p:pic>
        <p:nvPicPr>
          <p:cNvPr id="5" name="Graphic 4" descr="Hummingbird">
            <a:extLst>
              <a:ext uri="{FF2B5EF4-FFF2-40B4-BE49-F238E27FC236}">
                <a16:creationId xmlns:a16="http://schemas.microsoft.com/office/drawing/2014/main" xmlns="" id="{160B6095-B7AB-4D36-FD97-BD41F1C9A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5388" y="349442"/>
            <a:ext cx="2298508" cy="2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94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BB5D16-DCFC-32FD-6549-C40637CDD823}"/>
              </a:ext>
            </a:extLst>
          </p:cNvPr>
          <p:cNvSpPr txBox="1"/>
          <p:nvPr/>
        </p:nvSpPr>
        <p:spPr>
          <a:xfrm>
            <a:off x="2966910" y="2274838"/>
            <a:ext cx="62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>
                <a:solidFill>
                  <a:schemeClr val="bg1"/>
                </a:solidFill>
                <a:latin typeface="Segoe Script" panose="030B0504020000000003" pitchFamily="66" charset="0"/>
              </a:rPr>
              <a:t>Мәліметтерді қауіпсіз ортада сақтау</a:t>
            </a:r>
            <a:endParaRPr lang="ru-RU" sz="48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7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66,016 Piedras Spa Imágenes y Fotos - 123RF">
            <a:extLst>
              <a:ext uri="{FF2B5EF4-FFF2-40B4-BE49-F238E27FC236}">
                <a16:creationId xmlns:a16="http://schemas.microsoft.com/office/drawing/2014/main" xmlns="" id="{65D61524-FD1F-0F37-98A7-3D8AD828E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/>
            <a:bevelB w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E20FB3-E770-A0F8-D03E-3C6B3FBAB920}"/>
              </a:ext>
            </a:extLst>
          </p:cNvPr>
          <p:cNvSpPr txBox="1"/>
          <p:nvPr/>
        </p:nvSpPr>
        <p:spPr>
          <a:xfrm>
            <a:off x="2167899" y="706391"/>
            <a:ext cx="7856201" cy="954107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774700" dir="74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Segoe Script" panose="030B0504020000000003" pitchFamily="66" charset="0"/>
              </a:rPr>
              <a:t>Мәліметтерді қауіпсіз ортада сақтау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582985-8AF2-668C-D903-B98601DBEFF4}"/>
              </a:ext>
            </a:extLst>
          </p:cNvPr>
          <p:cNvSpPr txBox="1"/>
          <p:nvPr/>
        </p:nvSpPr>
        <p:spPr>
          <a:xfrm>
            <a:off x="1876841" y="2366889"/>
            <a:ext cx="366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Оқушы жайлы деректер зерттеушілер қолында болды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C1D318-5B6E-6FAB-455B-3D7CBE015348}"/>
              </a:ext>
            </a:extLst>
          </p:cNvPr>
          <p:cNvSpPr txBox="1"/>
          <p:nvPr/>
        </p:nvSpPr>
        <p:spPr>
          <a:xfrm>
            <a:off x="6802405" y="2320257"/>
            <a:ext cx="3667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 жобаға кабинет (316)  жабдықталды. Алдағы уақытта барлық деректер жобаға арналған жеке кабинетте сақталады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Cloud Computing">
            <a:extLst>
              <a:ext uri="{FF2B5EF4-FFF2-40B4-BE49-F238E27FC236}">
                <a16:creationId xmlns:a16="http://schemas.microsoft.com/office/drawing/2014/main" xmlns="" id="{D3544D76-622B-B69B-7820-EB56FC505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32936" y="470865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9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A62DBA-D28E-6245-AE66-B704C4E164E0}"/>
              </a:ext>
            </a:extLst>
          </p:cNvPr>
          <p:cNvSpPr txBox="1"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chemeClr val="bg1"/>
                </a:solidFill>
                <a:latin typeface="Segoe Script" panose="030B0504020000000003" pitchFamily="66" charset="0"/>
              </a:rPr>
              <a:t>Зерттеудің әрбір элементінің құпиялылығы</a:t>
            </a:r>
            <a:endParaRPr lang="ru-RU" sz="4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6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100+ Balance Pictures | Download Free Images &amp; Stock Photos on Unsplash">
            <a:extLst>
              <a:ext uri="{FF2B5EF4-FFF2-40B4-BE49-F238E27FC236}">
                <a16:creationId xmlns:a16="http://schemas.microsoft.com/office/drawing/2014/main" xmlns="" id="{9AF367A9-5219-ACA0-26A1-CC8C20ED1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08" b="5960"/>
          <a:stretch/>
        </p:blipFill>
        <p:spPr bwMode="auto">
          <a:xfrm>
            <a:off x="0" y="-2"/>
            <a:ext cx="12192002" cy="6858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7BB2DC-090A-F72D-1FBC-314896B48666}"/>
              </a:ext>
            </a:extLst>
          </p:cNvPr>
          <p:cNvSpPr txBox="1"/>
          <p:nvPr/>
        </p:nvSpPr>
        <p:spPr>
          <a:xfrm>
            <a:off x="1214345" y="2150979"/>
            <a:ext cx="3667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Зерттеудің әрбір элементінің құпиялылығы бастапқы кезде</a:t>
            </a:r>
            <a:r>
              <a:rPr lang="kk-KZ" sz="2400" baseline="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сақталмады (сынып атауы, оқушылар есімі) Жинақталған ақпарат (десктоп, анализдер) сынып жетекші, зерттеушілер және пән мұғалімдері арасында талқыланды.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07691-C931-AB75-97A4-90039A144DCC}"/>
              </a:ext>
            </a:extLst>
          </p:cNvPr>
          <p:cNvSpPr txBox="1"/>
          <p:nvPr/>
        </p:nvSpPr>
        <p:spPr>
          <a:xfrm>
            <a:off x="4262347" y="382991"/>
            <a:ext cx="36673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Segoe Script" panose="030B0504020000000003" pitchFamily="66" charset="0"/>
              </a:rPr>
              <a:t>Зерттеудің әрбір элементінің құпиялылығы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4DC9C4-1BFE-571A-4AFC-5F2B889F9C27}"/>
              </a:ext>
            </a:extLst>
          </p:cNvPr>
          <p:cNvSpPr txBox="1"/>
          <p:nvPr/>
        </p:nvSpPr>
        <p:spPr>
          <a:xfrm>
            <a:off x="7310349" y="2704977"/>
            <a:ext cx="3667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Зерттеудің әрбір элементінің құпиялылығы Уилсон оқулығын оқып,</a:t>
            </a:r>
            <a:r>
              <a:rPr lang="kk-KZ" sz="2400" baseline="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талқылау арқылы құпиялылық сақтаудың маңыздылығын тәжірибемізге енгіздік.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Safe">
            <a:extLst>
              <a:ext uri="{FF2B5EF4-FFF2-40B4-BE49-F238E27FC236}">
                <a16:creationId xmlns:a16="http://schemas.microsoft.com/office/drawing/2014/main" xmlns="" id="{FAD8D1DF-ABFA-298B-DA45-14866CDC4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1774" y="3354597"/>
            <a:ext cx="3392475" cy="3392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/>
          </a:sp3d>
        </p:spPr>
      </p:pic>
    </p:spTree>
    <p:extLst>
      <p:ext uri="{BB962C8B-B14F-4D97-AF65-F5344CB8AC3E}">
        <p14:creationId xmlns:p14="http://schemas.microsoft.com/office/powerpoint/2010/main" val="12338051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A3FAC2-C1D1-B924-E4BD-2B4682D28887}"/>
              </a:ext>
            </a:extLst>
          </p:cNvPr>
          <p:cNvSpPr txBox="1"/>
          <p:nvPr/>
        </p:nvSpPr>
        <p:spPr>
          <a:xfrm>
            <a:off x="2966910" y="2644170"/>
            <a:ext cx="62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chemeClr val="bg1"/>
                </a:solidFill>
                <a:latin typeface="Segoe Script" panose="030B0504020000000003" pitchFamily="66" charset="0"/>
              </a:rPr>
              <a:t>Әрбір нысанды кодтау</a:t>
            </a:r>
            <a:endParaRPr lang="ru-RU" sz="4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8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ancing Stones Pictures | Download Free Images on Unsplash">
            <a:extLst>
              <a:ext uri="{FF2B5EF4-FFF2-40B4-BE49-F238E27FC236}">
                <a16:creationId xmlns:a16="http://schemas.microsoft.com/office/drawing/2014/main" xmlns="" id="{5CEC92A9-235A-F581-C6CF-B2C75888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/>
        </p:blipFill>
        <p:spPr bwMode="auto">
          <a:xfrm>
            <a:off x="0" y="12687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E6F0D9-DD7F-7FC3-E82B-3333A4CDB2EF}"/>
              </a:ext>
            </a:extLst>
          </p:cNvPr>
          <p:cNvSpPr txBox="1"/>
          <p:nvPr/>
        </p:nvSpPr>
        <p:spPr>
          <a:xfrm>
            <a:off x="2167899" y="706391"/>
            <a:ext cx="7856201" cy="52322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774700" dir="74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Segoe Script" panose="030B0504020000000003" pitchFamily="66" charset="0"/>
              </a:rPr>
              <a:t>Әрбір нысанды кодтау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AE5E80-D242-4158-265D-075AF69600F0}"/>
              </a:ext>
            </a:extLst>
          </p:cNvPr>
          <p:cNvSpPr txBox="1"/>
          <p:nvPr/>
        </p:nvSpPr>
        <p:spPr>
          <a:xfrm>
            <a:off x="1292368" y="3441687"/>
            <a:ext cx="366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Бастапқыда сыныпты да, жекелеген оқушыны да аттарымен атадық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C0D5CF-9DFF-75E0-AD8B-32AEB58FBE02}"/>
              </a:ext>
            </a:extLst>
          </p:cNvPr>
          <p:cNvSpPr txBox="1"/>
          <p:nvPr/>
        </p:nvSpPr>
        <p:spPr>
          <a:xfrm>
            <a:off x="7232327" y="2518357"/>
            <a:ext cx="3667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Н.Алтынбековнамен өткен </a:t>
            </a:r>
            <a:r>
              <a:rPr lang="en-US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Workshop</a:t>
            </a: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тан кейін кодтау әдісін үйрендік. Сыныптың атауын </a:t>
            </a:r>
            <a:r>
              <a:rPr lang="en-US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The Best </a:t>
            </a: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сыныбы деп, және зерттеу нысанындағы оқушыларға лақап ат қойдық;</a:t>
            </a:r>
          </a:p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(Хаккер, Джон, Смайл)</a:t>
            </a:r>
          </a:p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Сауалнаманы кодтау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Lock">
            <a:extLst>
              <a:ext uri="{FF2B5EF4-FFF2-40B4-BE49-F238E27FC236}">
                <a16:creationId xmlns:a16="http://schemas.microsoft.com/office/drawing/2014/main" xmlns="" id="{833A0C8B-D298-C2DE-FA7B-C44F764BC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9796" y="3952317"/>
            <a:ext cx="2689690" cy="26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40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28CDAF-1469-1B48-24FF-E500BC1B64A1}"/>
              </a:ext>
            </a:extLst>
          </p:cNvPr>
          <p:cNvSpPr txBox="1"/>
          <p:nvPr/>
        </p:nvSpPr>
        <p:spPr>
          <a:xfrm>
            <a:off x="2966910" y="2644170"/>
            <a:ext cx="62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chemeClr val="bg1"/>
                </a:solidFill>
                <a:latin typeface="Segoe Script" panose="030B0504020000000003" pitchFamily="66" charset="0"/>
              </a:rPr>
              <a:t>Ескерту және рұқсат алу</a:t>
            </a:r>
            <a:endParaRPr lang="ru-RU" sz="4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6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6,038 Balance Stone Wall Murals - Canvas Prints - Stickers | Wallsheaven">
            <a:extLst>
              <a:ext uri="{FF2B5EF4-FFF2-40B4-BE49-F238E27FC236}">
                <a16:creationId xmlns:a16="http://schemas.microsoft.com/office/drawing/2014/main" xmlns="" id="{057D2E68-E120-BC25-9855-340D7958D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1029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Oval 8">
            <a:extLst>
              <a:ext uri="{FF2B5EF4-FFF2-40B4-BE49-F238E27FC236}">
                <a16:creationId xmlns:a16="http://schemas.microsoft.com/office/drawing/2014/main" xmlns="" id="{42F4B9B0-7172-23D7-B82C-84C8253BCE43}"/>
              </a:ext>
            </a:extLst>
          </p:cNvPr>
          <p:cNvSpPr/>
          <p:nvPr/>
        </p:nvSpPr>
        <p:spPr>
          <a:xfrm>
            <a:off x="9266922" y="3352531"/>
            <a:ext cx="1057675" cy="1079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xmlns="" id="{002BFF0A-624C-5AEA-154A-CD8A1D12E675}"/>
              </a:ext>
            </a:extLst>
          </p:cNvPr>
          <p:cNvSpPr/>
          <p:nvPr/>
        </p:nvSpPr>
        <p:spPr>
          <a:xfrm>
            <a:off x="10628743" y="4255335"/>
            <a:ext cx="1362775" cy="13908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3E70A-C1BB-31CB-01B9-2E1ADE9D52A2}"/>
              </a:ext>
            </a:extLst>
          </p:cNvPr>
          <p:cNvSpPr txBox="1"/>
          <p:nvPr/>
        </p:nvSpPr>
        <p:spPr>
          <a:xfrm>
            <a:off x="2167899" y="706391"/>
            <a:ext cx="7856201" cy="52322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774700" dir="74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Segoe Script" panose="030B0504020000000003" pitchFamily="66" charset="0"/>
              </a:rPr>
              <a:t>Ескерту және рұқсат алу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742822-CD87-D2BE-3A1C-213685FE903B}"/>
              </a:ext>
            </a:extLst>
          </p:cNvPr>
          <p:cNvSpPr txBox="1"/>
          <p:nvPr/>
        </p:nvSpPr>
        <p:spPr>
          <a:xfrm>
            <a:off x="1426728" y="2368787"/>
            <a:ext cx="3667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Зерттелетін сынып жайлы ата анасына және сынып оқушыларына ескертілді.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Ата анадан, оқушыдан тек ауызша рұқсаттарын алдық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D9F79C-7FC9-A1FB-369B-BB8ED553A51F}"/>
              </a:ext>
            </a:extLst>
          </p:cNvPr>
          <p:cNvSpPr txBox="1"/>
          <p:nvPr/>
        </p:nvSpPr>
        <p:spPr>
          <a:xfrm>
            <a:off x="7433269" y="2602665"/>
            <a:ext cx="366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Workshop</a:t>
            </a: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- тан алған мәліметтерімізден кейін ғана жазбаша рұқсаттарын алдық</a:t>
            </a:r>
            <a:endParaRPr lang="ru-RU" sz="2400" dirty="0">
              <a:solidFill>
                <a:schemeClr val="bg1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 descr="Handshake">
            <a:extLst>
              <a:ext uri="{FF2B5EF4-FFF2-40B4-BE49-F238E27FC236}">
                <a16:creationId xmlns:a16="http://schemas.microsoft.com/office/drawing/2014/main" xmlns="" id="{76AA9B84-E0DB-8E40-B353-305503856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66922" y="-13074"/>
            <a:ext cx="2719328" cy="2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3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-0.2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-7.40741E-7 L -0.00416 -0.4358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5617D99-4A65-3A41-907C-B4461FE6FE7D}"/>
              </a:ext>
            </a:extLst>
          </p:cNvPr>
          <p:cNvSpPr/>
          <p:nvPr/>
        </p:nvSpPr>
        <p:spPr>
          <a:xfrm>
            <a:off x="2772059" y="168981"/>
            <a:ext cx="6647883" cy="6520039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81000">
            <a:bevelT w="381000" h="635000"/>
            <a:bevelB w="381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BB5D16-DCFC-32FD-6549-C40637CDD823}"/>
              </a:ext>
            </a:extLst>
          </p:cNvPr>
          <p:cNvSpPr txBox="1"/>
          <p:nvPr/>
        </p:nvSpPr>
        <p:spPr>
          <a:xfrm>
            <a:off x="2966910" y="3013502"/>
            <a:ext cx="62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chemeClr val="bg1"/>
                </a:solidFill>
                <a:latin typeface="Segoe Script" panose="030B0504020000000003" pitchFamily="66" charset="0"/>
              </a:rPr>
              <a:t>Шынайылық</a:t>
            </a:r>
            <a:endParaRPr lang="ru-RU" sz="4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3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ancing stones">
            <a:extLst>
              <a:ext uri="{FF2B5EF4-FFF2-40B4-BE49-F238E27FC236}">
                <a16:creationId xmlns:a16="http://schemas.microsoft.com/office/drawing/2014/main" xmlns="" id="{81597804-3366-9467-EF9E-E39D32DF1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D40F3-F8AB-90EB-E556-DFCED54B1972}"/>
              </a:ext>
            </a:extLst>
          </p:cNvPr>
          <p:cNvSpPr/>
          <p:nvPr/>
        </p:nvSpPr>
        <p:spPr>
          <a:xfrm>
            <a:off x="-1082572" y="-3611522"/>
            <a:ext cx="14357144" cy="14081044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Graphic 6" descr="Single gear">
            <a:extLst>
              <a:ext uri="{FF2B5EF4-FFF2-40B4-BE49-F238E27FC236}">
                <a16:creationId xmlns:a16="http://schemas.microsoft.com/office/drawing/2014/main" xmlns="" id="{C88ABACD-ED65-932F-A848-66125690CA25}"/>
              </a:ext>
            </a:extLst>
          </p:cNvPr>
          <p:cNvSpPr/>
          <p:nvPr/>
        </p:nvSpPr>
        <p:spPr>
          <a:xfrm>
            <a:off x="0" y="3715544"/>
            <a:ext cx="2535229" cy="2489548"/>
          </a:xfrm>
          <a:custGeom>
            <a:avLst/>
            <a:gdLst>
              <a:gd name="connsiteX0" fmla="*/ 1096939 w 2197103"/>
              <a:gd name="connsiteY0" fmla="*/ 1484093 h 2193876"/>
              <a:gd name="connsiteX1" fmla="*/ 709784 w 2197103"/>
              <a:gd name="connsiteY1" fmla="*/ 1096939 h 2193876"/>
              <a:gd name="connsiteX2" fmla="*/ 1096939 w 2197103"/>
              <a:gd name="connsiteY2" fmla="*/ 709784 h 2193876"/>
              <a:gd name="connsiteX3" fmla="*/ 1484093 w 2197103"/>
              <a:gd name="connsiteY3" fmla="*/ 1096939 h 2193876"/>
              <a:gd name="connsiteX4" fmla="*/ 1096939 w 2197103"/>
              <a:gd name="connsiteY4" fmla="*/ 1484093 h 2193876"/>
              <a:gd name="connsiteX5" fmla="*/ 1968037 w 2197103"/>
              <a:gd name="connsiteY5" fmla="*/ 854967 h 2193876"/>
              <a:gd name="connsiteX6" fmla="*/ 1884153 w 2197103"/>
              <a:gd name="connsiteY6" fmla="*/ 654937 h 2193876"/>
              <a:gd name="connsiteX7" fmla="*/ 1964810 w 2197103"/>
              <a:gd name="connsiteY7" fmla="*/ 412965 h 2193876"/>
              <a:gd name="connsiteX8" fmla="*/ 1780912 w 2197103"/>
              <a:gd name="connsiteY8" fmla="*/ 229067 h 2193876"/>
              <a:gd name="connsiteX9" fmla="*/ 1538940 w 2197103"/>
              <a:gd name="connsiteY9" fmla="*/ 309724 h 2193876"/>
              <a:gd name="connsiteX10" fmla="*/ 1335684 w 2197103"/>
              <a:gd name="connsiteY10" fmla="*/ 225840 h 2193876"/>
              <a:gd name="connsiteX11" fmla="*/ 1225990 w 2197103"/>
              <a:gd name="connsiteY11" fmla="*/ 0 h 2193876"/>
              <a:gd name="connsiteX12" fmla="*/ 967887 w 2197103"/>
              <a:gd name="connsiteY12" fmla="*/ 0 h 2193876"/>
              <a:gd name="connsiteX13" fmla="*/ 854967 w 2197103"/>
              <a:gd name="connsiteY13" fmla="*/ 225840 h 2193876"/>
              <a:gd name="connsiteX14" fmla="*/ 654937 w 2197103"/>
              <a:gd name="connsiteY14" fmla="*/ 309724 h 2193876"/>
              <a:gd name="connsiteX15" fmla="*/ 412965 w 2197103"/>
              <a:gd name="connsiteY15" fmla="*/ 229067 h 2193876"/>
              <a:gd name="connsiteX16" fmla="*/ 229067 w 2197103"/>
              <a:gd name="connsiteY16" fmla="*/ 412965 h 2193876"/>
              <a:gd name="connsiteX17" fmla="*/ 309724 w 2197103"/>
              <a:gd name="connsiteY17" fmla="*/ 654937 h 2193876"/>
              <a:gd name="connsiteX18" fmla="*/ 225840 w 2197103"/>
              <a:gd name="connsiteY18" fmla="*/ 858193 h 2193876"/>
              <a:gd name="connsiteX19" fmla="*/ 0 w 2197103"/>
              <a:gd name="connsiteY19" fmla="*/ 967887 h 2193876"/>
              <a:gd name="connsiteX20" fmla="*/ 0 w 2197103"/>
              <a:gd name="connsiteY20" fmla="*/ 1225990 h 2193876"/>
              <a:gd name="connsiteX21" fmla="*/ 225840 w 2197103"/>
              <a:gd name="connsiteY21" fmla="*/ 1338910 h 2193876"/>
              <a:gd name="connsiteX22" fmla="*/ 309724 w 2197103"/>
              <a:gd name="connsiteY22" fmla="*/ 1538940 h 2193876"/>
              <a:gd name="connsiteX23" fmla="*/ 229067 w 2197103"/>
              <a:gd name="connsiteY23" fmla="*/ 1780912 h 2193876"/>
              <a:gd name="connsiteX24" fmla="*/ 412965 w 2197103"/>
              <a:gd name="connsiteY24" fmla="*/ 1964810 h 2193876"/>
              <a:gd name="connsiteX25" fmla="*/ 654937 w 2197103"/>
              <a:gd name="connsiteY25" fmla="*/ 1884153 h 2193876"/>
              <a:gd name="connsiteX26" fmla="*/ 858193 w 2197103"/>
              <a:gd name="connsiteY26" fmla="*/ 1968037 h 2193876"/>
              <a:gd name="connsiteX27" fmla="*/ 971113 w 2197103"/>
              <a:gd name="connsiteY27" fmla="*/ 2193877 h 2193876"/>
              <a:gd name="connsiteX28" fmla="*/ 1229216 w 2197103"/>
              <a:gd name="connsiteY28" fmla="*/ 2193877 h 2193876"/>
              <a:gd name="connsiteX29" fmla="*/ 1342136 w 2197103"/>
              <a:gd name="connsiteY29" fmla="*/ 1968037 h 2193876"/>
              <a:gd name="connsiteX30" fmla="*/ 1542166 w 2197103"/>
              <a:gd name="connsiteY30" fmla="*/ 1884153 h 2193876"/>
              <a:gd name="connsiteX31" fmla="*/ 1784138 w 2197103"/>
              <a:gd name="connsiteY31" fmla="*/ 1964810 h 2193876"/>
              <a:gd name="connsiteX32" fmla="*/ 1968037 w 2197103"/>
              <a:gd name="connsiteY32" fmla="*/ 1780912 h 2193876"/>
              <a:gd name="connsiteX33" fmla="*/ 1887379 w 2197103"/>
              <a:gd name="connsiteY33" fmla="*/ 1538940 h 2193876"/>
              <a:gd name="connsiteX34" fmla="*/ 1971263 w 2197103"/>
              <a:gd name="connsiteY34" fmla="*/ 1335684 h 2193876"/>
              <a:gd name="connsiteX35" fmla="*/ 2197103 w 2197103"/>
              <a:gd name="connsiteY35" fmla="*/ 1222764 h 2193876"/>
              <a:gd name="connsiteX36" fmla="*/ 2197103 w 2197103"/>
              <a:gd name="connsiteY36" fmla="*/ 964661 h 2193876"/>
              <a:gd name="connsiteX37" fmla="*/ 1968037 w 2197103"/>
              <a:gd name="connsiteY37" fmla="*/ 854967 h 21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97103" h="2193876">
                <a:moveTo>
                  <a:pt x="1096939" y="1484093"/>
                </a:moveTo>
                <a:cubicBezTo>
                  <a:pt x="884003" y="1484093"/>
                  <a:pt x="709784" y="1309874"/>
                  <a:pt x="709784" y="1096939"/>
                </a:cubicBezTo>
                <a:cubicBezTo>
                  <a:pt x="709784" y="884003"/>
                  <a:pt x="884003" y="709784"/>
                  <a:pt x="1096939" y="709784"/>
                </a:cubicBezTo>
                <a:cubicBezTo>
                  <a:pt x="1309874" y="709784"/>
                  <a:pt x="1484093" y="884003"/>
                  <a:pt x="1484093" y="1096939"/>
                </a:cubicBezTo>
                <a:cubicBezTo>
                  <a:pt x="1484093" y="1309874"/>
                  <a:pt x="1309874" y="1484093"/>
                  <a:pt x="1096939" y="1484093"/>
                </a:cubicBezTo>
                <a:close/>
                <a:moveTo>
                  <a:pt x="1968037" y="854967"/>
                </a:moveTo>
                <a:cubicBezTo>
                  <a:pt x="1948679" y="783988"/>
                  <a:pt x="1919642" y="716236"/>
                  <a:pt x="1884153" y="654937"/>
                </a:cubicBezTo>
                <a:lnTo>
                  <a:pt x="1964810" y="412965"/>
                </a:lnTo>
                <a:lnTo>
                  <a:pt x="1780912" y="229067"/>
                </a:lnTo>
                <a:lnTo>
                  <a:pt x="1538940" y="309724"/>
                </a:lnTo>
                <a:cubicBezTo>
                  <a:pt x="1474414" y="274235"/>
                  <a:pt x="1406662" y="245198"/>
                  <a:pt x="1335684" y="225840"/>
                </a:cubicBezTo>
                <a:lnTo>
                  <a:pt x="1225990" y="0"/>
                </a:lnTo>
                <a:lnTo>
                  <a:pt x="967887" y="0"/>
                </a:lnTo>
                <a:lnTo>
                  <a:pt x="854967" y="225840"/>
                </a:lnTo>
                <a:cubicBezTo>
                  <a:pt x="783988" y="245198"/>
                  <a:pt x="716236" y="274235"/>
                  <a:pt x="654937" y="309724"/>
                </a:cubicBezTo>
                <a:lnTo>
                  <a:pt x="412965" y="229067"/>
                </a:lnTo>
                <a:lnTo>
                  <a:pt x="229067" y="412965"/>
                </a:lnTo>
                <a:lnTo>
                  <a:pt x="309724" y="654937"/>
                </a:lnTo>
                <a:cubicBezTo>
                  <a:pt x="274235" y="719463"/>
                  <a:pt x="245198" y="787215"/>
                  <a:pt x="225840" y="858193"/>
                </a:cubicBezTo>
                <a:lnTo>
                  <a:pt x="0" y="967887"/>
                </a:lnTo>
                <a:lnTo>
                  <a:pt x="0" y="1225990"/>
                </a:lnTo>
                <a:lnTo>
                  <a:pt x="225840" y="1338910"/>
                </a:lnTo>
                <a:cubicBezTo>
                  <a:pt x="245198" y="1409889"/>
                  <a:pt x="274235" y="1477641"/>
                  <a:pt x="309724" y="1538940"/>
                </a:cubicBezTo>
                <a:lnTo>
                  <a:pt x="229067" y="1780912"/>
                </a:lnTo>
                <a:lnTo>
                  <a:pt x="412965" y="1964810"/>
                </a:lnTo>
                <a:lnTo>
                  <a:pt x="654937" y="1884153"/>
                </a:lnTo>
                <a:cubicBezTo>
                  <a:pt x="719463" y="1919642"/>
                  <a:pt x="787215" y="1948679"/>
                  <a:pt x="858193" y="1968037"/>
                </a:cubicBezTo>
                <a:lnTo>
                  <a:pt x="971113" y="2193877"/>
                </a:lnTo>
                <a:lnTo>
                  <a:pt x="1229216" y="2193877"/>
                </a:lnTo>
                <a:lnTo>
                  <a:pt x="1342136" y="1968037"/>
                </a:lnTo>
                <a:cubicBezTo>
                  <a:pt x="1413115" y="1948679"/>
                  <a:pt x="1480867" y="1919642"/>
                  <a:pt x="1542166" y="1884153"/>
                </a:cubicBezTo>
                <a:lnTo>
                  <a:pt x="1784138" y="1964810"/>
                </a:lnTo>
                <a:lnTo>
                  <a:pt x="1968037" y="1780912"/>
                </a:lnTo>
                <a:lnTo>
                  <a:pt x="1887379" y="1538940"/>
                </a:lnTo>
                <a:cubicBezTo>
                  <a:pt x="1922869" y="1474414"/>
                  <a:pt x="1951905" y="1406662"/>
                  <a:pt x="1971263" y="1335684"/>
                </a:cubicBezTo>
                <a:lnTo>
                  <a:pt x="2197103" y="1222764"/>
                </a:lnTo>
                <a:lnTo>
                  <a:pt x="2197103" y="964661"/>
                </a:lnTo>
                <a:lnTo>
                  <a:pt x="1968037" y="854967"/>
                </a:lnTo>
                <a:close/>
              </a:path>
            </a:pathLst>
          </a:custGeom>
          <a:ln w="32246" cap="flat">
            <a:noFill/>
            <a:prstDash val="solid"/>
            <a:miter/>
          </a:ln>
          <a:scene3d>
            <a:camera prst="orthographicFront"/>
            <a:lightRig rig="threePt" dir="t"/>
          </a:scene3d>
          <a:sp3d extrusionH="127000">
            <a:bevelT w="127000"/>
            <a:bevelB w="127000"/>
          </a:sp3d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Graphic 6" descr="Single gear">
            <a:extLst>
              <a:ext uri="{FF2B5EF4-FFF2-40B4-BE49-F238E27FC236}">
                <a16:creationId xmlns:a16="http://schemas.microsoft.com/office/drawing/2014/main" xmlns="" id="{11EE785D-3BAD-9B4B-8158-676CA9FA16F7}"/>
              </a:ext>
            </a:extLst>
          </p:cNvPr>
          <p:cNvSpPr/>
          <p:nvPr/>
        </p:nvSpPr>
        <p:spPr>
          <a:xfrm rot="20141533">
            <a:off x="2150788" y="4562156"/>
            <a:ext cx="2535229" cy="2489548"/>
          </a:xfrm>
          <a:custGeom>
            <a:avLst/>
            <a:gdLst>
              <a:gd name="connsiteX0" fmla="*/ 1096939 w 2197103"/>
              <a:gd name="connsiteY0" fmla="*/ 1484093 h 2193876"/>
              <a:gd name="connsiteX1" fmla="*/ 709784 w 2197103"/>
              <a:gd name="connsiteY1" fmla="*/ 1096939 h 2193876"/>
              <a:gd name="connsiteX2" fmla="*/ 1096939 w 2197103"/>
              <a:gd name="connsiteY2" fmla="*/ 709784 h 2193876"/>
              <a:gd name="connsiteX3" fmla="*/ 1484093 w 2197103"/>
              <a:gd name="connsiteY3" fmla="*/ 1096939 h 2193876"/>
              <a:gd name="connsiteX4" fmla="*/ 1096939 w 2197103"/>
              <a:gd name="connsiteY4" fmla="*/ 1484093 h 2193876"/>
              <a:gd name="connsiteX5" fmla="*/ 1968037 w 2197103"/>
              <a:gd name="connsiteY5" fmla="*/ 854967 h 2193876"/>
              <a:gd name="connsiteX6" fmla="*/ 1884153 w 2197103"/>
              <a:gd name="connsiteY6" fmla="*/ 654937 h 2193876"/>
              <a:gd name="connsiteX7" fmla="*/ 1964810 w 2197103"/>
              <a:gd name="connsiteY7" fmla="*/ 412965 h 2193876"/>
              <a:gd name="connsiteX8" fmla="*/ 1780912 w 2197103"/>
              <a:gd name="connsiteY8" fmla="*/ 229067 h 2193876"/>
              <a:gd name="connsiteX9" fmla="*/ 1538940 w 2197103"/>
              <a:gd name="connsiteY9" fmla="*/ 309724 h 2193876"/>
              <a:gd name="connsiteX10" fmla="*/ 1335684 w 2197103"/>
              <a:gd name="connsiteY10" fmla="*/ 225840 h 2193876"/>
              <a:gd name="connsiteX11" fmla="*/ 1225990 w 2197103"/>
              <a:gd name="connsiteY11" fmla="*/ 0 h 2193876"/>
              <a:gd name="connsiteX12" fmla="*/ 967887 w 2197103"/>
              <a:gd name="connsiteY12" fmla="*/ 0 h 2193876"/>
              <a:gd name="connsiteX13" fmla="*/ 854967 w 2197103"/>
              <a:gd name="connsiteY13" fmla="*/ 225840 h 2193876"/>
              <a:gd name="connsiteX14" fmla="*/ 654937 w 2197103"/>
              <a:gd name="connsiteY14" fmla="*/ 309724 h 2193876"/>
              <a:gd name="connsiteX15" fmla="*/ 412965 w 2197103"/>
              <a:gd name="connsiteY15" fmla="*/ 229067 h 2193876"/>
              <a:gd name="connsiteX16" fmla="*/ 229067 w 2197103"/>
              <a:gd name="connsiteY16" fmla="*/ 412965 h 2193876"/>
              <a:gd name="connsiteX17" fmla="*/ 309724 w 2197103"/>
              <a:gd name="connsiteY17" fmla="*/ 654937 h 2193876"/>
              <a:gd name="connsiteX18" fmla="*/ 225840 w 2197103"/>
              <a:gd name="connsiteY18" fmla="*/ 858193 h 2193876"/>
              <a:gd name="connsiteX19" fmla="*/ 0 w 2197103"/>
              <a:gd name="connsiteY19" fmla="*/ 967887 h 2193876"/>
              <a:gd name="connsiteX20" fmla="*/ 0 w 2197103"/>
              <a:gd name="connsiteY20" fmla="*/ 1225990 h 2193876"/>
              <a:gd name="connsiteX21" fmla="*/ 225840 w 2197103"/>
              <a:gd name="connsiteY21" fmla="*/ 1338910 h 2193876"/>
              <a:gd name="connsiteX22" fmla="*/ 309724 w 2197103"/>
              <a:gd name="connsiteY22" fmla="*/ 1538940 h 2193876"/>
              <a:gd name="connsiteX23" fmla="*/ 229067 w 2197103"/>
              <a:gd name="connsiteY23" fmla="*/ 1780912 h 2193876"/>
              <a:gd name="connsiteX24" fmla="*/ 412965 w 2197103"/>
              <a:gd name="connsiteY24" fmla="*/ 1964810 h 2193876"/>
              <a:gd name="connsiteX25" fmla="*/ 654937 w 2197103"/>
              <a:gd name="connsiteY25" fmla="*/ 1884153 h 2193876"/>
              <a:gd name="connsiteX26" fmla="*/ 858193 w 2197103"/>
              <a:gd name="connsiteY26" fmla="*/ 1968037 h 2193876"/>
              <a:gd name="connsiteX27" fmla="*/ 971113 w 2197103"/>
              <a:gd name="connsiteY27" fmla="*/ 2193877 h 2193876"/>
              <a:gd name="connsiteX28" fmla="*/ 1229216 w 2197103"/>
              <a:gd name="connsiteY28" fmla="*/ 2193877 h 2193876"/>
              <a:gd name="connsiteX29" fmla="*/ 1342136 w 2197103"/>
              <a:gd name="connsiteY29" fmla="*/ 1968037 h 2193876"/>
              <a:gd name="connsiteX30" fmla="*/ 1542166 w 2197103"/>
              <a:gd name="connsiteY30" fmla="*/ 1884153 h 2193876"/>
              <a:gd name="connsiteX31" fmla="*/ 1784138 w 2197103"/>
              <a:gd name="connsiteY31" fmla="*/ 1964810 h 2193876"/>
              <a:gd name="connsiteX32" fmla="*/ 1968037 w 2197103"/>
              <a:gd name="connsiteY32" fmla="*/ 1780912 h 2193876"/>
              <a:gd name="connsiteX33" fmla="*/ 1887379 w 2197103"/>
              <a:gd name="connsiteY33" fmla="*/ 1538940 h 2193876"/>
              <a:gd name="connsiteX34" fmla="*/ 1971263 w 2197103"/>
              <a:gd name="connsiteY34" fmla="*/ 1335684 h 2193876"/>
              <a:gd name="connsiteX35" fmla="*/ 2197103 w 2197103"/>
              <a:gd name="connsiteY35" fmla="*/ 1222764 h 2193876"/>
              <a:gd name="connsiteX36" fmla="*/ 2197103 w 2197103"/>
              <a:gd name="connsiteY36" fmla="*/ 964661 h 2193876"/>
              <a:gd name="connsiteX37" fmla="*/ 1968037 w 2197103"/>
              <a:gd name="connsiteY37" fmla="*/ 854967 h 21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97103" h="2193876">
                <a:moveTo>
                  <a:pt x="1096939" y="1484093"/>
                </a:moveTo>
                <a:cubicBezTo>
                  <a:pt x="884003" y="1484093"/>
                  <a:pt x="709784" y="1309874"/>
                  <a:pt x="709784" y="1096939"/>
                </a:cubicBezTo>
                <a:cubicBezTo>
                  <a:pt x="709784" y="884003"/>
                  <a:pt x="884003" y="709784"/>
                  <a:pt x="1096939" y="709784"/>
                </a:cubicBezTo>
                <a:cubicBezTo>
                  <a:pt x="1309874" y="709784"/>
                  <a:pt x="1484093" y="884003"/>
                  <a:pt x="1484093" y="1096939"/>
                </a:cubicBezTo>
                <a:cubicBezTo>
                  <a:pt x="1484093" y="1309874"/>
                  <a:pt x="1309874" y="1484093"/>
                  <a:pt x="1096939" y="1484093"/>
                </a:cubicBezTo>
                <a:close/>
                <a:moveTo>
                  <a:pt x="1968037" y="854967"/>
                </a:moveTo>
                <a:cubicBezTo>
                  <a:pt x="1948679" y="783988"/>
                  <a:pt x="1919642" y="716236"/>
                  <a:pt x="1884153" y="654937"/>
                </a:cubicBezTo>
                <a:lnTo>
                  <a:pt x="1964810" y="412965"/>
                </a:lnTo>
                <a:lnTo>
                  <a:pt x="1780912" y="229067"/>
                </a:lnTo>
                <a:lnTo>
                  <a:pt x="1538940" y="309724"/>
                </a:lnTo>
                <a:cubicBezTo>
                  <a:pt x="1474414" y="274235"/>
                  <a:pt x="1406662" y="245198"/>
                  <a:pt x="1335684" y="225840"/>
                </a:cubicBezTo>
                <a:lnTo>
                  <a:pt x="1225990" y="0"/>
                </a:lnTo>
                <a:lnTo>
                  <a:pt x="967887" y="0"/>
                </a:lnTo>
                <a:lnTo>
                  <a:pt x="854967" y="225840"/>
                </a:lnTo>
                <a:cubicBezTo>
                  <a:pt x="783988" y="245198"/>
                  <a:pt x="716236" y="274235"/>
                  <a:pt x="654937" y="309724"/>
                </a:cubicBezTo>
                <a:lnTo>
                  <a:pt x="412965" y="229067"/>
                </a:lnTo>
                <a:lnTo>
                  <a:pt x="229067" y="412965"/>
                </a:lnTo>
                <a:lnTo>
                  <a:pt x="309724" y="654937"/>
                </a:lnTo>
                <a:cubicBezTo>
                  <a:pt x="274235" y="719463"/>
                  <a:pt x="245198" y="787215"/>
                  <a:pt x="225840" y="858193"/>
                </a:cubicBezTo>
                <a:lnTo>
                  <a:pt x="0" y="967887"/>
                </a:lnTo>
                <a:lnTo>
                  <a:pt x="0" y="1225990"/>
                </a:lnTo>
                <a:lnTo>
                  <a:pt x="225840" y="1338910"/>
                </a:lnTo>
                <a:cubicBezTo>
                  <a:pt x="245198" y="1409889"/>
                  <a:pt x="274235" y="1477641"/>
                  <a:pt x="309724" y="1538940"/>
                </a:cubicBezTo>
                <a:lnTo>
                  <a:pt x="229067" y="1780912"/>
                </a:lnTo>
                <a:lnTo>
                  <a:pt x="412965" y="1964810"/>
                </a:lnTo>
                <a:lnTo>
                  <a:pt x="654937" y="1884153"/>
                </a:lnTo>
                <a:cubicBezTo>
                  <a:pt x="719463" y="1919642"/>
                  <a:pt x="787215" y="1948679"/>
                  <a:pt x="858193" y="1968037"/>
                </a:cubicBezTo>
                <a:lnTo>
                  <a:pt x="971113" y="2193877"/>
                </a:lnTo>
                <a:lnTo>
                  <a:pt x="1229216" y="2193877"/>
                </a:lnTo>
                <a:lnTo>
                  <a:pt x="1342136" y="1968037"/>
                </a:lnTo>
                <a:cubicBezTo>
                  <a:pt x="1413115" y="1948679"/>
                  <a:pt x="1480867" y="1919642"/>
                  <a:pt x="1542166" y="1884153"/>
                </a:cubicBezTo>
                <a:lnTo>
                  <a:pt x="1784138" y="1964810"/>
                </a:lnTo>
                <a:lnTo>
                  <a:pt x="1968037" y="1780912"/>
                </a:lnTo>
                <a:lnTo>
                  <a:pt x="1887379" y="1538940"/>
                </a:lnTo>
                <a:cubicBezTo>
                  <a:pt x="1922869" y="1474414"/>
                  <a:pt x="1951905" y="1406662"/>
                  <a:pt x="1971263" y="1335684"/>
                </a:cubicBezTo>
                <a:lnTo>
                  <a:pt x="2197103" y="1222764"/>
                </a:lnTo>
                <a:lnTo>
                  <a:pt x="2197103" y="964661"/>
                </a:lnTo>
                <a:lnTo>
                  <a:pt x="1968037" y="854967"/>
                </a:lnTo>
                <a:close/>
              </a:path>
            </a:pathLst>
          </a:custGeom>
          <a:ln w="32246" cap="flat">
            <a:noFill/>
            <a:prstDash val="solid"/>
            <a:miter/>
          </a:ln>
          <a:scene3d>
            <a:camera prst="orthographicFront"/>
            <a:lightRig rig="threePt" dir="t"/>
          </a:scene3d>
          <a:sp3d extrusionH="127000">
            <a:bevelT w="127000" h="203200"/>
            <a:bevelB w="127000" h="203200"/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E20FB3-E770-A0F8-D03E-3C6B3FBAB920}"/>
              </a:ext>
            </a:extLst>
          </p:cNvPr>
          <p:cNvSpPr txBox="1"/>
          <p:nvPr/>
        </p:nvSpPr>
        <p:spPr>
          <a:xfrm>
            <a:off x="-164585" y="811332"/>
            <a:ext cx="7856201" cy="52322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774700" dir="74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Segoe Script" panose="030B0504020000000003" pitchFamily="66" charset="0"/>
              </a:rPr>
              <a:t>Шынайылық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582985-8AF2-668C-D903-B98601DBEFF4}"/>
              </a:ext>
            </a:extLst>
          </p:cNvPr>
          <p:cNvSpPr txBox="1"/>
          <p:nvPr/>
        </p:nvSpPr>
        <p:spPr>
          <a:xfrm>
            <a:off x="3297409" y="1505675"/>
            <a:ext cx="3667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Шынайылық: Деректер жинақтаудағы шынайылық аудио, видео жасау</a:t>
            </a:r>
            <a:r>
              <a:rPr lang="ru-RU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;</a:t>
            </a:r>
          </a:p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нақтылаушы сұрақтар қою (Мен сізді дұрыс түсіндім бе?..);</a:t>
            </a:r>
          </a:p>
          <a:p>
            <a:pPr algn="ctr">
              <a:defRPr/>
            </a:pPr>
            <a:r>
              <a:rPr lang="kk-KZ" sz="240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Сыншы достың сындарлы кері байланысы</a:t>
            </a:r>
          </a:p>
        </p:txBody>
      </p:sp>
      <p:pic>
        <p:nvPicPr>
          <p:cNvPr id="10" name="Graphic 9" descr="Sun">
            <a:extLst>
              <a:ext uri="{FF2B5EF4-FFF2-40B4-BE49-F238E27FC236}">
                <a16:creationId xmlns:a16="http://schemas.microsoft.com/office/drawing/2014/main" xmlns="" id="{9371434B-7D87-65E1-0C88-53FF5AFE1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2288" y="352138"/>
            <a:ext cx="1430652" cy="14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223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Бурабай Орман</dc:creator>
  <cp:lastModifiedBy>Zavuch777</cp:lastModifiedBy>
  <cp:revision>22</cp:revision>
  <dcterms:created xsi:type="dcterms:W3CDTF">2022-09-22T13:07:27Z</dcterms:created>
  <dcterms:modified xsi:type="dcterms:W3CDTF">2022-12-01T07:40:06Z</dcterms:modified>
</cp:coreProperties>
</file>