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4" r:id="rId2"/>
  </p:sldIdLst>
  <p:sldSz cx="9144000" cy="6858000" type="screen4x3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2" autoAdjust="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06DD0A-8230-4766-80CC-18AAD64355B9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765822-BA51-4EDC-978D-75C95BD6A2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-12020"/>
            <a:ext cx="7924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Жалпы  бюджет (жерг+респ) – </a:t>
            </a:r>
            <a:r>
              <a:rPr lang="kk-KZ" sz="2800" b="1" dirty="0" smtClean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1 135 306</a:t>
            </a:r>
            <a:r>
              <a:rPr lang="en-US" sz="2800" b="1" dirty="0" smtClean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solidFill>
                  <a:srgbClr val="1D0DB3"/>
                </a:solidFill>
                <a:latin typeface="Times New Roman" pitchFamily="18" charset="0"/>
                <a:cs typeface="Times New Roman" pitchFamily="18" charset="0"/>
              </a:rPr>
              <a:t>мың тг.</a:t>
            </a:r>
            <a:endParaRPr lang="ru-RU" sz="2800" b="1" dirty="0">
              <a:solidFill>
                <a:srgbClr val="1D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45217"/>
              </p:ext>
            </p:extLst>
          </p:nvPr>
        </p:nvGraphicFramePr>
        <p:xfrm>
          <a:off x="323529" y="475081"/>
          <a:ext cx="6742848" cy="4916829"/>
        </p:xfrm>
        <a:graphic>
          <a:graphicData uri="http://schemas.openxmlformats.org/drawingml/2006/table">
            <a:tbl>
              <a:tblPr/>
              <a:tblGrid>
                <a:gridCol w="4605662"/>
                <a:gridCol w="2137186"/>
              </a:tblGrid>
              <a:tr h="47431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Қызмет, тауар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немесе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err="1">
                          <a:solidFill>
                            <a:srgbClr val="FFFFFF"/>
                          </a:solidFill>
                          <a:latin typeface="Times New Roman"/>
                        </a:rPr>
                        <a:t>жұмыс  түрі</a:t>
                      </a:r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Жалпы</a:t>
                      </a:r>
                      <a:r>
                        <a:rPr lang="kk-KZ" sz="16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көлемі, 202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</a:t>
                      </a:r>
                      <a:r>
                        <a:rPr lang="kk-KZ" sz="1600" b="1" i="0" u="none" strike="noStrike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ж. 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Жалақы қоры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873 556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Ынталандырушы төлем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Шаруашылық тауарлары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Спорттық тауарлар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Кеңсе тауарлары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60477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Ғимараттың сақталуын және білім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беру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қызметін қамтамасыз ету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63</a:t>
                      </a:r>
                      <a:r>
                        <a:rPr lang="kk-KZ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682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6030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Оқушыларды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(1-4)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тамақтандыру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</a:t>
                      </a:r>
                      <a:r>
                        <a:rPr lang="kk-KZ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189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АКТИВТЕР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Химия кабинетін жабдықтау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fontAlgn="b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Оқушылар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демалатын блоктарды жабдықтау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02">
                <a:tc>
                  <a:txBody>
                    <a:bodyPr/>
                    <a:lstStyle/>
                    <a:p>
                      <a:pPr algn="l" fontAlgn="b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Ағымдағы жөндеу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жұмыстары (кафель ауыстыру, дәретханаларды ретке келтіру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kk-KZ" sz="1600" b="0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b"/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50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ЖАЛПЫ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1 163</a:t>
                      </a:r>
                      <a:r>
                        <a:rPr lang="kk-KZ" sz="1600" b="0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386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967269"/>
      </p:ext>
    </p:extLst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2420</TotalTime>
  <Words>94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“Өрлеу” біліктілікті арттыру ұлттық орталығы” АҚ филиалы  Қазақстан Республикасы  білім беру жүйесіндегі басшы және ғылыми-педагогикалық қызметкерлерінің біліктілігін арттыратын республикалық институты</dc:title>
  <dc:creator>user</dc:creator>
  <cp:lastModifiedBy>Sch76</cp:lastModifiedBy>
  <cp:revision>271</cp:revision>
  <dcterms:created xsi:type="dcterms:W3CDTF">2017-11-02T10:17:04Z</dcterms:created>
  <dcterms:modified xsi:type="dcterms:W3CDTF">2022-03-02T08:57:03Z</dcterms:modified>
</cp:coreProperties>
</file>