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-12020"/>
            <a:ext cx="765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>
                <a:solidFill>
                  <a:srgbClr val="1D0DB3"/>
                </a:solidFill>
                <a:latin typeface="Times New Roman" pitchFamily="18" charset="0"/>
                <a:cs typeface="Times New Roman" pitchFamily="18" charset="0"/>
              </a:rPr>
              <a:t>Жалпы  бюджет (жерг+респ) – </a:t>
            </a:r>
            <a:r>
              <a:rPr lang="en-US" sz="2800" b="1" dirty="0">
                <a:solidFill>
                  <a:srgbClr val="1D0DB3"/>
                </a:solidFill>
                <a:latin typeface="Times New Roman" pitchFamily="18" charset="0"/>
                <a:cs typeface="Times New Roman" pitchFamily="18" charset="0"/>
              </a:rPr>
              <a:t>999 219 </a:t>
            </a:r>
            <a:r>
              <a:rPr lang="kk-KZ" sz="2800" b="1" dirty="0">
                <a:solidFill>
                  <a:srgbClr val="1D0DB3"/>
                </a:solidFill>
                <a:latin typeface="Times New Roman" pitchFamily="18" charset="0"/>
                <a:cs typeface="Times New Roman" pitchFamily="18" charset="0"/>
              </a:rPr>
              <a:t>мың тг.</a:t>
            </a:r>
            <a:endParaRPr lang="ru-RU" sz="2800" b="1" dirty="0">
              <a:solidFill>
                <a:srgbClr val="1D0D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503123"/>
              </p:ext>
            </p:extLst>
          </p:nvPr>
        </p:nvGraphicFramePr>
        <p:xfrm>
          <a:off x="323529" y="475081"/>
          <a:ext cx="6742848" cy="5111631"/>
        </p:xfrm>
        <a:graphic>
          <a:graphicData uri="http://schemas.openxmlformats.org/drawingml/2006/table">
            <a:tbl>
              <a:tblPr/>
              <a:tblGrid>
                <a:gridCol w="4605662"/>
                <a:gridCol w="2137186"/>
              </a:tblGrid>
              <a:tr h="47431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 dirty="0" err="1">
                          <a:solidFill>
                            <a:srgbClr val="FFFFFF"/>
                          </a:solidFill>
                          <a:latin typeface="Times New Roman"/>
                        </a:rPr>
                        <a:t>Қызмет, тауар</a:t>
                      </a:r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FFFFFF"/>
                          </a:solidFill>
                          <a:latin typeface="Times New Roman"/>
                        </a:rPr>
                        <a:t>немесе</a:t>
                      </a:r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FFFFFF"/>
                          </a:solidFill>
                          <a:latin typeface="Times New Roman"/>
                        </a:rPr>
                        <a:t>жұмыс  түрі</a:t>
                      </a:r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Жалпы</a:t>
                      </a:r>
                      <a:r>
                        <a:rPr lang="kk-KZ" sz="1600" b="1" i="0" u="none" strike="noStrike" baseline="0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 көлемі, 2021 ж. 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A2BF"/>
                    </a:solidFill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Жалақы қоры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843</a:t>
                      </a:r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426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Ынталандырушы төлем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8 022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Шаруашылық тауарлары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Спорттық тауарлар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1 200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Кеңсе тауарлары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300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  <a:tr h="604771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Ғимараттың сақталуын және білім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беру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қызметін қамтамасыз ету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50</a:t>
                      </a:r>
                      <a:r>
                        <a:rPr lang="kk-KZ" sz="16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951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604771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Оқушыларды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(1-4)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тамақтандыру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35 911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АКТИВТЕР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56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409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Көркем</a:t>
                      </a:r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еңбек пәні бойынша аймақтарды жабдықтау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29 204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fontAlgn="b"/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Кітапхананы жабдықтау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24 843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fontAlgn="b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Проектор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fontAlgn="b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Принтер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1 953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750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6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ЖАЛПЫ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6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999 219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711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Sch76</dc:creator>
  <cp:lastModifiedBy>Sch76</cp:lastModifiedBy>
  <cp:revision>1</cp:revision>
  <dcterms:created xsi:type="dcterms:W3CDTF">2022-03-02T08:56:11Z</dcterms:created>
  <dcterms:modified xsi:type="dcterms:W3CDTF">2022-03-02T08:57:23Z</dcterms:modified>
</cp:coreProperties>
</file>