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</p:sldMasterIdLst>
  <p:sldIdLst>
    <p:sldId id="286" r:id="rId2"/>
    <p:sldId id="337" r:id="rId3"/>
    <p:sldId id="338" r:id="rId4"/>
    <p:sldId id="335" r:id="rId5"/>
    <p:sldId id="291" r:id="rId6"/>
    <p:sldId id="292" r:id="rId7"/>
    <p:sldId id="340" r:id="rId8"/>
    <p:sldId id="341" r:id="rId9"/>
    <p:sldId id="342" r:id="rId10"/>
    <p:sldId id="343" r:id="rId11"/>
    <p:sldId id="344" r:id="rId12"/>
    <p:sldId id="349" r:id="rId13"/>
    <p:sldId id="350" r:id="rId14"/>
    <p:sldId id="312" r:id="rId15"/>
    <p:sldId id="289" r:id="rId16"/>
    <p:sldId id="324" r:id="rId1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88" autoAdjust="0"/>
    <p:restoredTop sz="75652" autoAdjust="0"/>
  </p:normalViewPr>
  <p:slideViewPr>
    <p:cSldViewPr>
      <p:cViewPr varScale="1">
        <p:scale>
          <a:sx n="116" d="100"/>
          <a:sy n="116" d="100"/>
        </p:scale>
        <p:origin x="-14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AB64AE-76A6-4EE6-9437-0EE3620FEA9D}" type="datetimeFigureOut">
              <a:rPr lang="ru-RU" smtClean="0"/>
              <a:pPr>
                <a:defRPr/>
              </a:pPr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B99AAA-B3EC-47D4-929E-5CA69DF4EF7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0931066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FF9909-1568-4D34-82FC-FDC2F1DDA2F7}" type="datetimeFigureOut">
              <a:rPr lang="ru-RU" smtClean="0"/>
              <a:pPr>
                <a:defRPr/>
              </a:pPr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E036FD-F364-4682-A118-98D4C248E56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81236092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552772-3DA2-45AD-9710-E26482528259}" type="datetimeFigureOut">
              <a:rPr lang="ru-RU" smtClean="0"/>
              <a:pPr>
                <a:defRPr/>
              </a:pPr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2AD67C-8FB8-41CA-A3B9-CC3A535F06F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473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C1F38C-6E45-45CD-A84F-F32508FDCA80}" type="datetimeFigureOut">
              <a:rPr lang="ru-RU" smtClean="0"/>
              <a:pPr>
                <a:defRPr/>
              </a:pPr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965DE-A805-49D6-BDD8-6F590A6AF6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8629433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52F2EF-4262-421D-A86C-B41D3F84AF5C}" type="datetimeFigureOut">
              <a:rPr lang="ru-RU" smtClean="0"/>
              <a:pPr>
                <a:defRPr/>
              </a:pPr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DB40B-BF3A-4A8C-AB53-7707887A14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4302432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0241F1-0C5E-43D0-9C95-863C0BF2D022}" type="datetimeFigureOut">
              <a:rPr lang="ru-RU" smtClean="0"/>
              <a:pPr>
                <a:defRPr/>
              </a:pPr>
              <a:t>13.12.2020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8EFAC9-14AD-4FA3-A136-131AA36970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309682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958E51-8C67-4202-8430-A0A2614C898F}" type="datetimeFigureOut">
              <a:rPr lang="ru-RU" smtClean="0"/>
              <a:pPr>
                <a:defRPr/>
              </a:pPr>
              <a:t>13.12.2020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D733A-5824-4E1C-A69B-5882E615D70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7663178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8D2399-2D75-4BD3-9BA7-DF1F86462A30}" type="datetimeFigureOut">
              <a:rPr lang="ru-RU" smtClean="0"/>
              <a:pPr>
                <a:defRPr/>
              </a:pPr>
              <a:t>13.12.2020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869C1C-EBE8-4B6A-BE3C-E8FA32466D4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94533317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37544D-7FDD-4115-A466-2F116DA28527}" type="datetimeFigureOut">
              <a:rPr lang="ru-RU" smtClean="0"/>
              <a:pPr>
                <a:defRPr/>
              </a:pPr>
              <a:t>13.12.2020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AC4F74-4B96-4E63-9671-9270071153C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56500949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62EFDE-8E69-486F-92C7-1D7F6F486FE9}" type="datetimeFigureOut">
              <a:rPr lang="ru-RU" smtClean="0"/>
              <a:pPr>
                <a:defRPr/>
              </a:pPr>
              <a:t>13.12.2020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E85807-A281-4741-8FAA-A7D75B14293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8364829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EB60A9-F126-43D9-A3DA-87192D2E3844}" type="datetimeFigureOut">
              <a:rPr lang="ru-RU" smtClean="0"/>
              <a:pPr>
                <a:defRPr/>
              </a:pPr>
              <a:t>13.12.2020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FB7BA3-CD09-4FA4-8753-CB48475B2D3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203016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A552772-3DA2-45AD-9710-E26482528259}" type="datetimeFigureOut">
              <a:rPr lang="ru-RU" smtClean="0"/>
              <a:pPr>
                <a:defRPr/>
              </a:pPr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C2AD67C-8FB8-41CA-A3B9-CC3A535F06F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1616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transition>
    <p:wheel spokes="8"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/>
          <p:cNvSpPr/>
          <p:nvPr/>
        </p:nvSpPr>
        <p:spPr>
          <a:xfrm>
            <a:off x="251520" y="1988840"/>
            <a:ext cx="864096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k-KZ" sz="5400" b="1" i="1" dirty="0" smtClean="0">
                <a:latin typeface="Times New Roman" pitchFamily="18" charset="0"/>
                <a:cs typeface="Times New Roman" pitchFamily="18" charset="0"/>
              </a:rPr>
              <a:t>«Қалыптастырушы бағалау»</a:t>
            </a:r>
          </a:p>
          <a:p>
            <a:pPr algn="ctr">
              <a:defRPr/>
            </a:pPr>
            <a:r>
              <a:rPr lang="ru-RU" sz="5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sz="5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ағымдағы</a:t>
            </a:r>
            <a:r>
              <a:rPr lang="ru-RU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бағалау</a:t>
            </a:r>
            <a:endParaRPr lang="kk-KZ" sz="5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54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None/>
              <a:defRPr/>
            </a:pP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55576" y="332656"/>
            <a:ext cx="7992888" cy="122413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ҚАЛЫПТАСТЫРУШЫ БАҒАЛАУ </a:t>
            </a:r>
            <a:endParaRPr lang="ru-RU" sz="28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4" y="1628800"/>
            <a:ext cx="8352928" cy="49685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73050" lvl="3" indent="-273050" algn="just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  <a:defRPr/>
            </a:pPr>
            <a:r>
              <a:rPr lang="ru-RU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Қалыптастырушы бағалау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мұғалім арасындағы кері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қамтамасыз ететін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 оқу үдерісін дер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түзетуге мүмкіндік беретін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бағалаудың түрі болып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alt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  <a:defRPr/>
            </a:pP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Қалыптастырушы бағалауды қолдану үшін  оқушыны өзін-өзі бағалауға үйрету керек, сонымен қатар топтық, критериалды бағалау түрлерін қолдануға болады.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None/>
            </a:pP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algn="just">
              <a:buFont typeface="Wingdings" pitchFamily="2" charset="2"/>
              <a:buNone/>
            </a:pP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56792" y="666527"/>
            <a:ext cx="6984776" cy="144016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ҚАЛЫПТАСТЫРУШЫ БАҒАЛАУ </a:t>
            </a:r>
            <a:endParaRPr lang="ru-RU" sz="32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64704" y="2708920"/>
            <a:ext cx="8568952" cy="376815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Wingdings" pitchFamily="2" charset="2"/>
              <a:buNone/>
            </a:pP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ағалау түрлері:</a:t>
            </a:r>
          </a:p>
          <a:p>
            <a:pPr algn="just">
              <a:buFont typeface="Arial" pitchFamily="34" charset="0"/>
              <a:buChar char="•"/>
            </a:pP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топтық жұмысты бағалау;</a:t>
            </a:r>
          </a:p>
          <a:p>
            <a:pPr algn="just">
              <a:buFont typeface="Arial" pitchFamily="34" charset="0"/>
              <a:buChar char="•"/>
            </a:pP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жеке оқушының жұмысын бағалау; </a:t>
            </a:r>
          </a:p>
          <a:p>
            <a:pPr algn="just">
              <a:buFont typeface="Arial" pitchFamily="34" charset="0"/>
              <a:buChar char="•"/>
            </a:pP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өзін-өзі бағалау;</a:t>
            </a:r>
          </a:p>
          <a:p>
            <a:pPr algn="just">
              <a:buFont typeface="Arial" pitchFamily="34" charset="0"/>
              <a:buChar char="•"/>
            </a:pP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критериалды бағалау.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43608" y="404664"/>
            <a:ext cx="7416824" cy="100811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КРИТЕРИАЛДЫ БАҒАЛАУ</a:t>
            </a:r>
            <a:endParaRPr lang="ru-RU" sz="28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4" y="1772816"/>
            <a:ext cx="8352928" cy="482453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Критериалды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бағалау </a:t>
            </a:r>
            <a:r>
              <a:rPr lang="ru-RU" sz="32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– </a:t>
            </a:r>
            <a:r>
              <a:rPr lang="ru-RU" sz="3200" b="1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о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қушылардың оқу жетістіктерін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мақсаттары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мазмұнына сәйкес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ұжым ішінде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өңделген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оқушыға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ата-анаға және мұғалімге түсінікті нақты анықталған критерийлерге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негізделген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үдеріс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/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99592" y="332656"/>
            <a:ext cx="7632848" cy="100811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КРИТЕРИАЛДЫ БАҒАЛАУ</a:t>
            </a:r>
            <a:endParaRPr lang="ru-RU" sz="28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4" y="1844824"/>
            <a:ext cx="8352928" cy="475252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Ø"/>
            </a:pPr>
            <a:r>
              <a:rPr lang="kk-KZ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Бағалау критерийі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–  білім алушылардың оқу жетістік деңгейлерін өлшейтін белгі, өлшем, негіздеме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Критерийлер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оқу міндеттерімен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айқындалып, оқушының әртүрлі әрекеттерінің тізімі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құрастырылады.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Бұл әрекеттерді оқушы үйрену кезінде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атқарып, нәтижесінде оларды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толығымен меңгеруі керек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Дескриптор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оқушының жұмысты қан-шалықты жақсы орындағанын бағалайтын тұжырым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536" y="1844824"/>
            <a:ext cx="8208912" cy="396044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Оқушылардың оқудағы жетістіктерін бағалаудың негізгі  мақсаты</a:t>
            </a:r>
            <a:r>
              <a:rPr lang="kk-KZ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алынған білімдік нәтижелердің алдын ала жоспарланған нәтижелерге сәйкестік дәрежесін анықтау.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19672" y="332656"/>
            <a:ext cx="5904656" cy="129614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БАҒАЛАУ МАҚСАТЫ</a:t>
            </a:r>
            <a:endParaRPr lang="ru-RU" sz="3600" b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ChangeArrowheads="1"/>
          </p:cNvSpPr>
          <p:nvPr/>
        </p:nvSpPr>
        <p:spPr bwMode="auto">
          <a:xfrm>
            <a:off x="571500" y="3403289"/>
            <a:ext cx="814387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kk-KZ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200" dirty="0">
                <a:latin typeface="Times New Roman" pitchFamily="18" charset="0"/>
                <a:cs typeface="Times New Roman" pitchFamily="18" charset="0"/>
              </a:rPr>
            </a:br>
            <a:endParaRPr lang="kk-KZ" sz="140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857375" y="836712"/>
            <a:ext cx="6829425" cy="58092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59632" y="404664"/>
            <a:ext cx="7056784" cy="122413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КРИТЕРИАЛДЫ БАҒАЛАУ</a:t>
            </a:r>
            <a:endParaRPr lang="ru-RU" sz="36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7544" y="1844824"/>
            <a:ext cx="8352928" cy="453650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Критериалды бағалау   </a:t>
            </a:r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 бағдарламасындағы күтілетін нәтижелерге жету мақсатында оқушылардың білім алудағы жеке даму жолына түзетулер енгізуге мүмкіндік беретін, оқушының оқу жетістігін алдын-ала нақты анықталған бағалау критерийлерімен сәйкестігін бағалау.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36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43608" y="404664"/>
            <a:ext cx="7632848" cy="122413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КРИТЕРИАЛДЫ БАҒАЛАУ</a:t>
            </a:r>
            <a:endParaRPr lang="ru-RU" sz="36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9552" y="1700808"/>
            <a:ext cx="8280920" cy="482453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Критериалды бағалау- </a:t>
            </a: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 мақсаты мен мазмұнына сәйкес келіп, оқушының оқу-танымдық құзыреттілігін қалыптастыруға  мүмкіндік туғызатын және барлық критерийлер үдерісі қатысушылардың  әрқайсысына алдын-ала белгілі болып, оқушылардың  оқу жетістіктерін салыстыруға негізделген үдеріс.</a:t>
            </a:r>
            <a:endParaRPr lang="ru-RU" sz="3200" b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5536" y="2564904"/>
            <a:ext cx="8424936" cy="20882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Ба</a:t>
            </a: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ғалау- бұл алынған нәтижелерді  белгілі мөлшер немесе үлгімен салыстыру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91680" y="764704"/>
            <a:ext cx="5616624" cy="129614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БАҒАЛАУ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3081125095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Скругленный прямоугольник 20"/>
          <p:cNvSpPr/>
          <p:nvPr/>
        </p:nvSpPr>
        <p:spPr>
          <a:xfrm>
            <a:off x="791072" y="1772816"/>
            <a:ext cx="8352928" cy="446449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Бағалау </a:t>
            </a:r>
            <a:r>
              <a:rPr lang="kk-KZ" sz="3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(ағылш. assessment – көлемін анықтау) </a:t>
            </a: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бұл оқыту нәтижесінде оқушылар нені біліп түсінгенін және осы білім-түсініктерін қалай қолдана алатынын терең түсіну үшін түрлі дерек көздерінен ақпаратты жинақтау және талдау үдерісі.</a:t>
            </a:r>
            <a:endParaRPr lang="ru-RU" sz="32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051720" y="548680"/>
            <a:ext cx="4824536" cy="10801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БАҒАЛАУ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91227357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403649" y="836712"/>
            <a:ext cx="6902152" cy="93610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2pPr>
            <a:lvl3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3pPr>
            <a:lvl4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4pPr>
            <a:lvl5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28000"/>
              <a:buFont typeface="Georgia" pitchFamily="18" charset="0"/>
              <a:buNone/>
              <a:tabLst/>
              <a:defRPr/>
            </a:pPr>
            <a:endParaRPr kumimoji="0" lang="ru-RU" altLang="ru-RU" sz="4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75656" y="836712"/>
            <a:ext cx="5976664" cy="10801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altLang="ru-RU" sz="4000" b="1" dirty="0" err="1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altLang="ru-RU" sz="4000" b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4000" b="1" dirty="0" err="1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шкаласы</a:t>
            </a:r>
            <a:r>
              <a:rPr lang="ru-RU" altLang="ru-RU" sz="4000" b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7544" y="2276872"/>
            <a:ext cx="8424936" cy="40324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6037" lvl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</a:pPr>
            <a:r>
              <a:rPr lang="ru-RU" altLang="ru-RU" sz="32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1. 1 - 4 </a:t>
            </a:r>
            <a:r>
              <a:rPr lang="ru-RU" altLang="ru-RU" sz="32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ұпай</a:t>
            </a:r>
            <a:r>
              <a:rPr lang="ru-RU" altLang="ru-RU" sz="32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altLang="ru-RU" sz="32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төмен</a:t>
            </a:r>
            <a:r>
              <a:rPr lang="ru-RU" altLang="ru-RU" sz="32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деңгей</a:t>
            </a:r>
            <a:r>
              <a:rPr lang="ru-RU" altLang="ru-RU" sz="32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6037" lvl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</a:pPr>
            <a:r>
              <a:rPr lang="ru-RU" altLang="ru-RU" sz="32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2. 5 - 7 </a:t>
            </a:r>
            <a:r>
              <a:rPr lang="ru-RU" altLang="ru-RU" sz="32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ұпай</a:t>
            </a:r>
            <a:r>
              <a:rPr lang="ru-RU" altLang="ru-RU" sz="32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altLang="ru-RU" sz="32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орташа</a:t>
            </a:r>
            <a:r>
              <a:rPr lang="ru-RU" altLang="ru-RU" sz="32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деңгей</a:t>
            </a:r>
            <a:r>
              <a:rPr lang="ru-RU" altLang="ru-RU" sz="32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6037" lvl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</a:pPr>
            <a:r>
              <a:rPr lang="ru-RU" altLang="ru-RU" sz="32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3. 8 - 10 </a:t>
            </a:r>
            <a:r>
              <a:rPr lang="ru-RU" altLang="ru-RU" sz="32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ұпай</a:t>
            </a:r>
            <a:r>
              <a:rPr lang="ru-RU" altLang="ru-RU" sz="32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altLang="ru-RU" sz="32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жоғарғы</a:t>
            </a:r>
            <a:r>
              <a:rPr lang="ru-RU" altLang="ru-RU" sz="32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деңгей</a:t>
            </a:r>
            <a:r>
              <a:rPr lang="ru-RU" altLang="ru-RU" sz="32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65492110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i="1" dirty="0" smtClean="0">
                <a:solidFill>
                  <a:srgbClr val="FF0000"/>
                </a:solidFill>
              </a:rPr>
              <a:t> </a:t>
            </a:r>
            <a:endParaRPr lang="ru-RU" sz="4000" i="1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55576" y="404664"/>
            <a:ext cx="7920880" cy="122413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КРИТЕРИАЛДЫ БАҒАЛАУ</a:t>
            </a:r>
            <a:endParaRPr lang="ru-RU" sz="36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1520" y="1772816"/>
            <a:ext cx="8640960" cy="475252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Wingdings" pitchFamily="2" charset="2"/>
              <a:buNone/>
            </a:pP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Критериалды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бағалау артықшылықтары: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Оқушының жеке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басы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тек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қана жұмысы бағаланады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Бағалау критерийлері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оқушыларға алдын-ала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Бағалаудың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әр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түрлі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тәсілдері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құралдарын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қолдануға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Оқушыға бағалау алгоритмі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алдын-ала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берудің сапасы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артады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ru-RU" sz="32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71600" y="476672"/>
            <a:ext cx="7704856" cy="129614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Критериалды  бағалаудың басты  ерекшеліктері</a:t>
            </a:r>
            <a:endParaRPr lang="ru-RU" sz="36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560" y="2060848"/>
            <a:ext cx="7776864" cy="367240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buFont typeface="Wingdings" pitchFamily="2" charset="2"/>
              <a:buChar char="Ø"/>
            </a:pPr>
            <a:endParaRPr lang="kk-KZ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Ø"/>
            </a:pPr>
            <a:endParaRPr lang="kk-KZ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алдын-ала ұсынылған бағалау   шкаласының болуы;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анық, айқындылығы;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бағаның әділдігі;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өзін бағалауға мүмкіндіктің берілуі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 smtClean="0"/>
          </a:p>
          <a:p>
            <a:pPr algn="ctr"/>
            <a:endParaRPr lang="ru-RU" sz="3200" b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Прямая соединительная линия 22"/>
          <p:cNvCxnSpPr/>
          <p:nvPr/>
        </p:nvCxnSpPr>
        <p:spPr>
          <a:xfrm>
            <a:off x="4499992" y="213285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1475656" y="2564904"/>
            <a:ext cx="626469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7740352" y="2564904"/>
            <a:ext cx="0" cy="5760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475656" y="2564904"/>
            <a:ext cx="0" cy="5040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539552" y="3140968"/>
            <a:ext cx="316835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5436096" y="3068960"/>
            <a:ext cx="345638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>
            <a:stCxn id="31" idx="2"/>
          </p:cNvCxnSpPr>
          <p:nvPr/>
        </p:nvCxnSpPr>
        <p:spPr>
          <a:xfrm>
            <a:off x="7164288" y="4005064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4067944" y="4581128"/>
            <a:ext cx="37444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7164288" y="3861048"/>
            <a:ext cx="0" cy="72008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>
            <a:off x="3275856" y="4581128"/>
            <a:ext cx="79208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3275856" y="4581128"/>
            <a:ext cx="0" cy="4320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7812360" y="4581128"/>
            <a:ext cx="0" cy="4320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1907704" y="5013176"/>
            <a:ext cx="273630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6012160" y="5013176"/>
            <a:ext cx="244827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467544" y="3068960"/>
            <a:ext cx="3456384" cy="115212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Қалыптастырушы бағалау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5364088" y="3068960"/>
            <a:ext cx="3600400" cy="10801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Жиынтық бағалау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1619672" y="4869160"/>
            <a:ext cx="3168352" cy="115212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Ішкі жиынтық бағалау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5220072" y="4941168"/>
            <a:ext cx="3384376" cy="10801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Сыртқы жиынтық бағалау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1835696" y="1412776"/>
            <a:ext cx="5616624" cy="7920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/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Критериалды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бағалау</a:t>
            </a:r>
            <a:endParaRPr lang="ru-RU" sz="3200" b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/>
            <a:endParaRPr lang="ru-RU" sz="3200" dirty="0"/>
          </a:p>
        </p:txBody>
      </p:sp>
      <p:sp>
        <p:nvSpPr>
          <p:cNvPr id="24" name="Заголовок 23"/>
          <p:cNvSpPr>
            <a:spLocks noGrp="1"/>
          </p:cNvSpPr>
          <p:nvPr>
            <p:ph type="title"/>
          </p:nvPr>
        </p:nvSpPr>
        <p:spPr>
          <a:xfrm>
            <a:off x="1835696" y="260648"/>
            <a:ext cx="6829425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259632" y="332656"/>
            <a:ext cx="6840760" cy="100811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КРИТЕРИАЛДЫ  БАҒАЛАУ МОДЕЛІ </a:t>
            </a:r>
            <a:endParaRPr lang="ru-RU" sz="3200" b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268760"/>
            <a:ext cx="2736304" cy="14401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577850">
              <a:defRPr/>
            </a:pPr>
            <a:endParaRPr lang="ru-RU" sz="1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577850">
              <a:defRPr/>
            </a:pP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ҚАЛЫПТАСТЫРУШЫ БАҒАЛАУ</a:t>
            </a:r>
          </a:p>
          <a:p>
            <a:pPr algn="ctr" defTabSz="577850">
              <a:defRPr/>
            </a:pPr>
            <a:r>
              <a:rPr lang="ru-RU" sz="1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(оқыту үшін бағалау және ағымдағы бағалау</a:t>
            </a: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19872" y="1268760"/>
            <a:ext cx="2664296" cy="14401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577850">
              <a:defRPr/>
            </a:pPr>
            <a:endParaRPr lang="ru-RU" sz="1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577850">
              <a:defRPr/>
            </a:pP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ІШКІ ЖИЫНТЫҚ БАҒАЛАУ</a:t>
            </a:r>
          </a:p>
          <a:p>
            <a:pPr algn="ctr" defTabSz="577850">
              <a:defRPr/>
            </a:pPr>
            <a:r>
              <a:rPr lang="ru-RU" sz="1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(оқытуды бағалау немесе</a:t>
            </a: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қорытынды бағалау</a:t>
            </a: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372200" y="1268760"/>
            <a:ext cx="2520280" cy="14401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577850">
              <a:defRPr/>
            </a:pPr>
            <a:endParaRPr lang="ru-RU" sz="1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577850">
              <a:defRPr/>
            </a:pP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СЫРТҚЫ ЖИЫНТЫҚ БАҒАЛАУ</a:t>
            </a:r>
          </a:p>
          <a:p>
            <a:pPr algn="ctr" defTabSz="577850">
              <a:defRPr/>
            </a:pPr>
            <a:r>
              <a:rPr lang="ru-RU" sz="1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(оқытуды бағалау немесе</a:t>
            </a: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сыртқы қорытынды бағалау</a:t>
            </a: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3068960"/>
            <a:ext cx="2736304" cy="33123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14300" lvl="1" indent="-114300" defTabSz="5778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kk-K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мұғалім </a:t>
            </a:r>
            <a:r>
              <a:rPr lang="kk-KZ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тоқсан барысында өткізеді;</a:t>
            </a:r>
          </a:p>
          <a:p>
            <a:pPr marL="114300" lvl="1" indent="-114300" defTabSz="5778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endParaRPr lang="ru-RU" sz="14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lvl="1" indent="-114300" defTabSz="5778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kk-KZ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сыныпта күнделікті жұмыста </a:t>
            </a:r>
            <a:r>
              <a:rPr lang="kk-KZ" sz="1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оқу бағдарламасының мақсатына </a:t>
            </a:r>
            <a:r>
              <a:rPr lang="kk-KZ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сәйкес білімді игерудің ағымдағы деңгейін анықтайды;</a:t>
            </a:r>
          </a:p>
          <a:p>
            <a:pPr marL="0" lvl="1" defTabSz="577850">
              <a:lnSpc>
                <a:spcPct val="90000"/>
              </a:lnSpc>
              <a:spcAft>
                <a:spcPct val="15000"/>
              </a:spcAft>
              <a:defRPr/>
            </a:pPr>
            <a:endParaRPr lang="ru-RU" sz="14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lvl="1" indent="-114300" defTabSz="5778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kk-KZ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оқушыларға жаңа тақырыпты оқу барысында ол тапсырмаларды қаншалықты  дұрыс орындағанын түсінуге мүмкіндік береді</a:t>
            </a: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3068960"/>
            <a:ext cx="2664296" cy="33123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14300" lvl="1" indent="-114300" defTabSz="5778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kk-K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kk-KZ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әр тоқсан аяқталғанда жүргізеді;</a:t>
            </a:r>
          </a:p>
          <a:p>
            <a:pPr marL="114300" lvl="1" indent="-114300" defTabSz="5778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endParaRPr lang="ru-RU" sz="14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lvl="1" indent="-114300" defTabSz="5778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kk-KZ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тоқсан бойында оқу бағдарламасының  бөлімін  оқып біткендегі білім, біліктілік және дағды деңгейлерін қолдана алуын анықтайды</a:t>
            </a: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114300" lvl="1" indent="-114300" defTabSz="5778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endParaRPr lang="ru-RU" sz="14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lvl="1" indent="-114300" defTabSz="5778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kk-KZ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жылдық және тоқсандық қорытынды бағаларды анықтау үшін негіз болып табылады.</a:t>
            </a:r>
            <a:endParaRPr lang="ru-RU" sz="14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300192" y="3068960"/>
            <a:ext cx="2520280" cy="33123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14300" lvl="1" indent="-114300" defTabSz="5778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kk-KZ" sz="1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кезекті оқу сатысын </a:t>
            </a:r>
            <a:r>
              <a:rPr lang="kk-KZ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аяқтағанда тәуелсіз сыртқы ұйыммен өткізіледі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14300" lvl="1" indent="-114300" defTabSz="5778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kk-KZ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оқу сатысында оқу бағдарламасының  бөлімін оқып біткенкендегі білім, біліктілік және дағды деңгейлерін анықтайды;</a:t>
            </a:r>
          </a:p>
          <a:p>
            <a:pPr marL="114300" lvl="1" indent="-114300" defTabSz="5778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endParaRPr lang="ru-RU" sz="14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lvl="1" indent="-114300" defTabSz="5778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kk-KZ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оқу сатысында емтихандық және қорытынды бағаны анықтау үшін негіз болып табылады</a:t>
            </a: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11560" y="260648"/>
            <a:ext cx="8064896" cy="86409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Критериалды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бағалаудың түрлері</a:t>
            </a:r>
            <a:endParaRPr lang="ru-RU" sz="3600" b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1484784"/>
            <a:ext cx="8496944" cy="504056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Wingdings" pitchFamily="2" charset="2"/>
              <a:buNone/>
            </a:pPr>
            <a:r>
              <a:rPr lang="kk-KZ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Қалыптастырушы бағалау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бұл баланың оқуын үздіксіз бақылау үдерісі. Қалыптастырушы бағалау бағасыз бағалау болып табылады, ол критерийлерге сәйкес бағалауға негізделеді және қалыптастырушы бағалаудан кейін оқушыға кері байланыс беріліп тұру қажет.</a:t>
            </a:r>
          </a:p>
          <a:p>
            <a:pPr algn="just">
              <a:buFont typeface="Wingdings" pitchFamily="2" charset="2"/>
              <a:buNone/>
            </a:pP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kk-KZ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Қалыптастырушы бағалау мақсаты 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оқу үдерісінің барысында мұғалім мен оқушы қызметін түзету. Қалыптастырушы бағалау оқу нәтижесін жақсартуға бағытталған. 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71600" y="476672"/>
            <a:ext cx="7344816" cy="7920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ҚАЛЫПТАСТЫРУШЫ БАҒАЛАУ </a:t>
            </a:r>
            <a:endParaRPr lang="ru-RU" sz="2800" b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1461</TotalTime>
  <Words>529</Words>
  <Application>Microsoft Office PowerPoint</Application>
  <PresentationFormat>Экран (4:3)</PresentationFormat>
  <Paragraphs>86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 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Движения воды в океане. Волны.</dc:title>
  <dc:creator>Лена</dc:creator>
  <cp:lastModifiedBy>Zavuch2.5</cp:lastModifiedBy>
  <cp:revision>144</cp:revision>
  <dcterms:created xsi:type="dcterms:W3CDTF">2011-04-13T13:31:50Z</dcterms:created>
  <dcterms:modified xsi:type="dcterms:W3CDTF">2020-12-13T11:05:40Z</dcterms:modified>
</cp:coreProperties>
</file>