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525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pPr/>
              <a:t>‹#›</a:t>
            </a:fld>
            <a:endParaRPr lang="ru-RU" dirty="0"/>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Номер слайда 5"/>
          <p:cNvSpPr>
            <a:spLocks noGrp="1"/>
          </p:cNvSpPr>
          <p:nvPr>
            <p:ph type="sldNum" sz="quarter" idx="12"/>
          </p:nvPr>
        </p:nvSpPr>
        <p:spPr>
          <a:xfrm>
            <a:off x="6915912" y="3009901"/>
            <a:ext cx="457200" cy="441325"/>
          </a:xfrm>
        </p:spPr>
        <p:txBody>
          <a:bodyPr/>
          <a:lstStyle/>
          <a:p>
            <a:fld id="{B19B0651-EE4F-4900-A07F-96A6BFA9D0F0}" type="slidenum">
              <a:rPr lang="ru-RU" smtClean="0"/>
              <a:pPr/>
              <a:t>‹#›</a:t>
            </a:fld>
            <a:endParaRPr lang="ru-RU" dirty="0"/>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4361688" y="1026372"/>
            <a:ext cx="457200" cy="441325"/>
          </a:xfrm>
        </p:spPr>
        <p:txBody>
          <a:bodyPr/>
          <a:lstStyle/>
          <a:p>
            <a:fld id="{B19B0651-EE4F-4900-A07F-96A6BFA9D0F0}" type="slidenum">
              <a:rPr lang="ru-RU" smtClean="0"/>
              <a:pPr/>
              <a:t>‹#›</a:t>
            </a:fld>
            <a:endParaRPr lang="ru-RU" dirty="0"/>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dirty="0"/>
          </a:p>
        </p:txBody>
      </p:sp>
      <p:sp>
        <p:nvSpPr>
          <p:cNvPr id="4" name="Дата 3"/>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pPr/>
              <a:t>‹#›</a:t>
            </a:fld>
            <a:endParaRPr lang="ru-RU" dirty="0"/>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B4C71EC6-210F-42DE-9C53-41977AD35B3D}" type="datetimeFigureOut">
              <a:rPr lang="ru-RU" smtClean="0"/>
              <a:pPr/>
              <a:t>13.12.2020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dirty="0"/>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dirty="0"/>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B19B0651-EE4F-4900-A07F-96A6BFA9D0F0}" type="slidenum">
              <a:rPr lang="ru-RU" smtClean="0"/>
              <a:pPr/>
              <a:t>‹#›</a:t>
            </a:fld>
            <a:endParaRPr lang="ru-RU" dirty="0"/>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a:xfrm>
            <a:off x="4343400" y="1036020"/>
            <a:ext cx="457200" cy="441325"/>
          </a:xfrm>
        </p:spPr>
        <p:txBody>
          <a:bodyPr/>
          <a:lstStyle/>
          <a:p>
            <a:fld id="{B19B0651-EE4F-4900-A07F-96A6BFA9D0F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9B0651-EE4F-4900-A07F-96A6BFA9D0F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9B0651-EE4F-4900-A07F-96A6BFA9D0F0}" type="slidenum">
              <a:rPr lang="ru-RU" smtClean="0"/>
              <a:pPr/>
              <a:t>‹#›</a:t>
            </a:fld>
            <a:endParaRPr lang="ru-RU" dirty="0"/>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Дата 4"/>
          <p:cNvSpPr>
            <a:spLocks noGrp="1"/>
          </p:cNvSpPr>
          <p:nvPr>
            <p:ph type="dt" sz="half" idx="10"/>
          </p:nvPr>
        </p:nvSpPr>
        <p:spPr/>
        <p:txBody>
          <a:bodyPr/>
          <a:lstStyle/>
          <a:p>
            <a:fld id="{B4C71EC6-210F-42DE-9C53-41977AD35B3D}" type="datetimeFigureOut">
              <a:rPr lang="ru-RU" smtClean="0"/>
              <a:pPr/>
              <a:t>13.12.2020</a:t>
            </a:fld>
            <a:endParaRPr lang="ru-RU" dirty="0"/>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Номер слайда 6"/>
          <p:cNvSpPr>
            <a:spLocks noGrp="1"/>
          </p:cNvSpPr>
          <p:nvPr>
            <p:ph type="sldNum" sz="quarter" idx="12"/>
          </p:nvPr>
        </p:nvSpPr>
        <p:spPr>
          <a:xfrm>
            <a:off x="1371600" y="312738"/>
            <a:ext cx="457200" cy="441325"/>
          </a:xfrm>
        </p:spPr>
        <p:txBody>
          <a:bodyPr/>
          <a:lstStyle/>
          <a:p>
            <a:fld id="{B19B0651-EE4F-4900-A07F-96A6BFA9D0F0}" type="slidenum">
              <a:rPr lang="ru-RU" smtClean="0"/>
              <a:pPr/>
              <a:t>‹#›</a:t>
            </a:fld>
            <a:endParaRPr lang="ru-RU" dirty="0"/>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Дата 4"/>
          <p:cNvSpPr>
            <a:spLocks noGrp="1"/>
          </p:cNvSpPr>
          <p:nvPr>
            <p:ph type="dt" sz="half" idx="10"/>
          </p:nvPr>
        </p:nvSpPr>
        <p:spPr>
          <a:xfrm>
            <a:off x="5788152" y="6404984"/>
            <a:ext cx="3044952" cy="365760"/>
          </a:xfrm>
        </p:spPr>
        <p:txBody>
          <a:bodyPr/>
          <a:lstStyle/>
          <a:p>
            <a:fld id="{B4C71EC6-210F-42DE-9C53-41977AD35B3D}" type="datetimeFigureOut">
              <a:rPr lang="ru-RU" smtClean="0"/>
              <a:pPr/>
              <a:t>13.12.2020</a:t>
            </a:fld>
            <a:endParaRPr lang="ru-RU" dirty="0"/>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C71EC6-210F-42DE-9C53-41977AD35B3D}" type="datetimeFigureOut">
              <a:rPr lang="ru-RU" smtClean="0"/>
              <a:pPr/>
              <a:t>13.12.2020</a:t>
            </a:fld>
            <a:endParaRPr lang="ru-RU" dirty="0"/>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dirty="0"/>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9B0651-EE4F-4900-A07F-96A6BFA9D0F0}" type="slidenum">
              <a:rPr lang="ru-RU" smtClean="0"/>
              <a:pPr/>
              <a:t>‹#›</a:t>
            </a:fld>
            <a:endParaRPr lang="ru-RU" dirty="0"/>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
          </p:nvPr>
        </p:nvSpPr>
        <p:spPr>
          <a:xfrm>
            <a:off x="1331640" y="2276872"/>
            <a:ext cx="7416824" cy="4104456"/>
          </a:xfrm>
        </p:spPr>
        <p:txBody>
          <a:bodyPr>
            <a:noAutofit/>
          </a:bodyPr>
          <a:lstStyle/>
          <a:p>
            <a:pPr marL="0" indent="0" algn="ctr">
              <a:buNone/>
            </a:pPr>
            <a:r>
              <a:rPr lang="kk-KZ" sz="3200" b="1" dirty="0" smtClean="0">
                <a:solidFill>
                  <a:schemeClr val="bg1">
                    <a:lumMod val="50000"/>
                  </a:schemeClr>
                </a:solidFill>
                <a:latin typeface="+mj-lt"/>
              </a:rPr>
              <a:t>Топтық жұмыстың мақсаты мен міндеті. Ағылшын тілін оқытуда топтық жұмысты ұйымдастырудың тиімді жолдары</a:t>
            </a:r>
          </a:p>
          <a:p>
            <a:pPr marL="0" indent="0" algn="ctr">
              <a:buNone/>
            </a:pPr>
            <a:endParaRPr lang="kk-KZ" sz="3200" b="1" dirty="0">
              <a:solidFill>
                <a:schemeClr val="bg1">
                  <a:lumMod val="50000"/>
                </a:schemeClr>
              </a:solidFill>
              <a:latin typeface="+mj-lt"/>
            </a:endParaRPr>
          </a:p>
          <a:p>
            <a:pPr marL="0" indent="0" algn="r">
              <a:buNone/>
            </a:pPr>
            <a:r>
              <a:rPr lang="kk-KZ" sz="1600" b="1" dirty="0" smtClean="0">
                <a:solidFill>
                  <a:schemeClr val="bg1">
                    <a:lumMod val="50000"/>
                  </a:schemeClr>
                </a:solidFill>
                <a:latin typeface="+mj-lt"/>
              </a:rPr>
              <a:t>   Думанова  М. Д</a:t>
            </a:r>
            <a:endParaRPr lang="ru-RU" sz="1600" b="1" dirty="0">
              <a:solidFill>
                <a:schemeClr val="bg1">
                  <a:lumMod val="50000"/>
                </a:schemeClr>
              </a:solidFill>
              <a:latin typeface="+mj-lt"/>
            </a:endParaRPr>
          </a:p>
        </p:txBody>
      </p:sp>
      <p:sp>
        <p:nvSpPr>
          <p:cNvPr id="6" name="TextBox 5"/>
          <p:cNvSpPr txBox="1"/>
          <p:nvPr/>
        </p:nvSpPr>
        <p:spPr>
          <a:xfrm>
            <a:off x="467544" y="476672"/>
            <a:ext cx="8352928" cy="461665"/>
          </a:xfrm>
          <a:prstGeom prst="rect">
            <a:avLst/>
          </a:prstGeom>
          <a:noFill/>
        </p:spPr>
        <p:txBody>
          <a:bodyPr wrap="square" rtlCol="0">
            <a:spAutoFit/>
          </a:bodyPr>
          <a:lstStyle/>
          <a:p>
            <a:pPr algn="ctr"/>
            <a:r>
              <a:rPr lang="kk-KZ" sz="2400" dirty="0" smtClean="0">
                <a:solidFill>
                  <a:schemeClr val="bg1">
                    <a:lumMod val="50000"/>
                  </a:schemeClr>
                </a:solidFill>
              </a:rPr>
              <a:t>Әлихан Бөкейхан атындағы </a:t>
            </a:r>
            <a:r>
              <a:rPr lang="ru-RU" sz="2400" dirty="0" smtClean="0">
                <a:solidFill>
                  <a:schemeClr val="bg1">
                    <a:lumMod val="50000"/>
                  </a:schemeClr>
                </a:solidFill>
              </a:rPr>
              <a:t>№ </a:t>
            </a:r>
            <a:r>
              <a:rPr lang="kk-KZ" sz="2400" dirty="0" smtClean="0">
                <a:solidFill>
                  <a:schemeClr val="bg1">
                    <a:lumMod val="50000"/>
                  </a:schemeClr>
                </a:solidFill>
              </a:rPr>
              <a:t>76 мектеп лицейі</a:t>
            </a:r>
            <a:endParaRPr lang="ru-RU" sz="2400" dirty="0">
              <a:solidFill>
                <a:schemeClr val="bg1">
                  <a:lumMod val="50000"/>
                </a:schemeClr>
              </a:solidFill>
            </a:endParaRPr>
          </a:p>
        </p:txBody>
      </p:sp>
    </p:spTree>
    <p:extLst>
      <p:ext uri="{BB962C8B-B14F-4D97-AF65-F5344CB8AC3E}">
        <p14:creationId xmlns:p14="http://schemas.microsoft.com/office/powerpoint/2010/main" xmlns="" val="224196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oldir\Desktop\Fotolia_101597037_XS.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b="15564"/>
          <a:stretch/>
        </p:blipFill>
        <p:spPr bwMode="auto">
          <a:xfrm>
            <a:off x="4932040" y="4293096"/>
            <a:ext cx="3995936" cy="202289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544247" y="260648"/>
            <a:ext cx="7272808" cy="4893647"/>
          </a:xfrm>
          <a:prstGeom prst="rect">
            <a:avLst/>
          </a:prstGeom>
          <a:noFill/>
        </p:spPr>
        <p:txBody>
          <a:bodyPr wrap="square" rtlCol="0">
            <a:spAutoFit/>
          </a:bodyPr>
          <a:lstStyle/>
          <a:p>
            <a:r>
              <a:rPr lang="kk-KZ" sz="2400" dirty="0">
                <a:solidFill>
                  <a:schemeClr val="accent2">
                    <a:lumMod val="75000"/>
                  </a:schemeClr>
                </a:solidFill>
              </a:rPr>
              <a:t>Оқушылардың  үйлесімді қолайлы білім беру ортасын құру және коммуникативті қарым-қатынасқа түсу, топта жұмыс жасай білу дағдыларын жүзеге асырудың бір жолы – оқыту процесінде </a:t>
            </a:r>
            <a:r>
              <a:rPr lang="kk-KZ" sz="2400" b="1" i="1" dirty="0">
                <a:solidFill>
                  <a:schemeClr val="accent2">
                    <a:lumMod val="75000"/>
                  </a:schemeClr>
                </a:solidFill>
              </a:rPr>
              <a:t>топтық оқытуды қолдану </a:t>
            </a:r>
            <a:r>
              <a:rPr lang="kk-KZ" sz="2400" dirty="0">
                <a:solidFill>
                  <a:schemeClr val="accent2">
                    <a:lumMod val="75000"/>
                  </a:schemeClr>
                </a:solidFill>
              </a:rPr>
              <a:t>болып табылады</a:t>
            </a:r>
            <a:r>
              <a:rPr lang="kk-KZ" sz="2400" dirty="0" smtClean="0">
                <a:solidFill>
                  <a:schemeClr val="accent2">
                    <a:lumMod val="75000"/>
                  </a:schemeClr>
                </a:solidFill>
              </a:rPr>
              <a:t>.</a:t>
            </a:r>
          </a:p>
          <a:p>
            <a:endParaRPr lang="ru-RU" sz="2400" dirty="0">
              <a:solidFill>
                <a:schemeClr val="accent2">
                  <a:lumMod val="75000"/>
                </a:schemeClr>
              </a:solidFill>
            </a:endParaRPr>
          </a:p>
          <a:p>
            <a:r>
              <a:rPr lang="kk-KZ" sz="2400" b="1" i="1" dirty="0">
                <a:solidFill>
                  <a:schemeClr val="accent2">
                    <a:lumMod val="75000"/>
                  </a:schemeClr>
                </a:solidFill>
              </a:rPr>
              <a:t>Топтық оқытудың басты мақсаты-</a:t>
            </a:r>
            <a:r>
              <a:rPr lang="kk-KZ" sz="2400" dirty="0">
                <a:solidFill>
                  <a:schemeClr val="accent2">
                    <a:lumMod val="75000"/>
                  </a:schemeClr>
                </a:solidFill>
              </a:rPr>
              <a:t> оқушының дүниетанымын кеңейтіп, өзіндік пікірі мен көзқарасын қалыптастыру; Олардың ұйымшылдығын, шығармашылық белсенділігін арттыру, топпен жұмыс жасауда іздемпаз қабілеттерін шыңдау</a:t>
            </a:r>
            <a:endParaRPr lang="ru-RU" sz="2400" dirty="0">
              <a:solidFill>
                <a:schemeClr val="accent2">
                  <a:lumMod val="75000"/>
                </a:schemeClr>
              </a:solidFill>
            </a:endParaRPr>
          </a:p>
        </p:txBody>
      </p:sp>
    </p:spTree>
    <p:extLst>
      <p:ext uri="{BB962C8B-B14F-4D97-AF65-F5344CB8AC3E}">
        <p14:creationId xmlns:p14="http://schemas.microsoft.com/office/powerpoint/2010/main" xmlns="" val="219018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467544" y="188640"/>
            <a:ext cx="8424936" cy="1872208"/>
          </a:xfrm>
        </p:spPr>
        <p:txBody>
          <a:bodyPr>
            <a:noAutofit/>
          </a:bodyPr>
          <a:lstStyle/>
          <a:p>
            <a:pPr algn="l"/>
            <a:r>
              <a:rPr lang="ru-RU" sz="2500" dirty="0" smtClean="0"/>
              <a:t>Ағылшын тілі сабағында топтық жұмыс жасау (Ағылшын тілінде - </a:t>
            </a:r>
            <a:r>
              <a:rPr lang="en-US" sz="2500" dirty="0" smtClean="0"/>
              <a:t>Student Team Learning) - “</a:t>
            </a:r>
            <a:r>
              <a:rPr lang="ru-RU" sz="2500" dirty="0" smtClean="0"/>
              <a:t>тілдік орта” құруға яғни оқушылардың шет тілінде сөйлеуіне күшті ықпал етеді. </a:t>
            </a:r>
            <a:endParaRPr lang="ru-RU" sz="2500" dirty="0"/>
          </a:p>
        </p:txBody>
      </p:sp>
      <p:sp>
        <p:nvSpPr>
          <p:cNvPr id="11" name="Текст 10"/>
          <p:cNvSpPr>
            <a:spLocks noGrp="1"/>
          </p:cNvSpPr>
          <p:nvPr>
            <p:ph type="body" idx="1"/>
          </p:nvPr>
        </p:nvSpPr>
        <p:spPr>
          <a:xfrm>
            <a:off x="251520" y="2564904"/>
            <a:ext cx="8640960" cy="3600400"/>
          </a:xfrm>
        </p:spPr>
        <p:txBody>
          <a:bodyPr>
            <a:normAutofit/>
          </a:bodyPr>
          <a:lstStyle/>
          <a:p>
            <a:r>
              <a:rPr lang="kk-KZ" i="1" dirty="0">
                <a:solidFill>
                  <a:schemeClr val="accent2"/>
                </a:solidFill>
                <a:latin typeface="+mj-lt"/>
              </a:rPr>
              <a:t>Ағылшын тілі сабағында топпен жұмысты ұйымдастыруға пайдалы </a:t>
            </a:r>
            <a:r>
              <a:rPr lang="kk-KZ" i="1" dirty="0" smtClean="0">
                <a:solidFill>
                  <a:schemeClr val="accent2"/>
                </a:solidFill>
                <a:latin typeface="+mj-lt"/>
              </a:rPr>
              <a:t>ұсыныстар</a:t>
            </a:r>
          </a:p>
          <a:p>
            <a:endParaRPr lang="ru-RU" i="1" dirty="0">
              <a:solidFill>
                <a:schemeClr val="accent2"/>
              </a:solidFill>
              <a:latin typeface="+mj-lt"/>
            </a:endParaRPr>
          </a:p>
          <a:p>
            <a:pPr marL="285750" indent="-285750" algn="l">
              <a:buFont typeface="Wingdings" pitchFamily="2" charset="2"/>
              <a:buChar char="Ø"/>
            </a:pPr>
            <a:r>
              <a:rPr lang="kk-KZ" b="0" dirty="0" smtClean="0">
                <a:solidFill>
                  <a:schemeClr val="accent2"/>
                </a:solidFill>
                <a:latin typeface="+mj-lt"/>
              </a:rPr>
              <a:t> </a:t>
            </a:r>
            <a:r>
              <a:rPr lang="kk-KZ" b="0" dirty="0">
                <a:solidFill>
                  <a:schemeClr val="accent2"/>
                </a:solidFill>
                <a:latin typeface="+mj-lt"/>
              </a:rPr>
              <a:t>Топта 5 оқушыдан артық болмауы керек (кеңесші рөлін атқаратын әр топта тілді жақсы деңгейде меңгерген ең болмағанда бір оқушы болуын қадағалау қажет</a:t>
            </a:r>
            <a:r>
              <a:rPr lang="kk-KZ" b="0" dirty="0" smtClean="0">
                <a:solidFill>
                  <a:schemeClr val="accent2"/>
                </a:solidFill>
                <a:latin typeface="+mj-lt"/>
              </a:rPr>
              <a:t>)</a:t>
            </a:r>
          </a:p>
          <a:p>
            <a:pPr marL="285750" indent="-285750" algn="l">
              <a:buFont typeface="Wingdings" pitchFamily="2" charset="2"/>
              <a:buChar char="Ø"/>
            </a:pPr>
            <a:r>
              <a:rPr lang="kk-KZ" b="0" dirty="0" smtClean="0">
                <a:solidFill>
                  <a:schemeClr val="accent2"/>
                </a:solidFill>
                <a:latin typeface="+mj-lt"/>
              </a:rPr>
              <a:t> </a:t>
            </a:r>
            <a:r>
              <a:rPr lang="kk-KZ" b="0" dirty="0">
                <a:solidFill>
                  <a:schemeClr val="accent2"/>
                </a:solidFill>
                <a:latin typeface="+mj-lt"/>
              </a:rPr>
              <a:t>Жұмыс басталған соң оған араласпаған дұрыс және қарым-қатынас барысында оқушыларға кедергі келтірмеңіз тек сырттан бақылап жүріңіз, бірақ топтың қасында ұзақ уақыт бөгелмеңіз, себебі сіздің бақылауыңыз жұмысқа кедергі болуы мүмкін және кейбір оқушыларды ұялтуы мүмкін</a:t>
            </a:r>
            <a:endParaRPr lang="ru-RU" b="0" dirty="0">
              <a:solidFill>
                <a:schemeClr val="accent2"/>
              </a:solidFill>
              <a:latin typeface="+mj-lt"/>
            </a:endParaRPr>
          </a:p>
          <a:p>
            <a:endParaRPr lang="ru-RU" dirty="0">
              <a:solidFill>
                <a:schemeClr val="accent2"/>
              </a:solidFill>
            </a:endParaRPr>
          </a:p>
        </p:txBody>
      </p:sp>
    </p:spTree>
    <p:extLst>
      <p:ext uri="{BB962C8B-B14F-4D97-AF65-F5344CB8AC3E}">
        <p14:creationId xmlns:p14="http://schemas.microsoft.com/office/powerpoint/2010/main" xmlns="" val="230476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620688"/>
            <a:ext cx="7920880" cy="5093702"/>
          </a:xfrm>
          <a:prstGeom prst="rect">
            <a:avLst/>
          </a:prstGeom>
          <a:noFill/>
        </p:spPr>
        <p:txBody>
          <a:bodyPr wrap="square" rtlCol="0">
            <a:spAutoFit/>
          </a:bodyPr>
          <a:lstStyle/>
          <a:p>
            <a:pPr marL="342900" indent="-342900">
              <a:buFont typeface="Wingdings" pitchFamily="2" charset="2"/>
              <a:buChar char="Ø"/>
            </a:pPr>
            <a:r>
              <a:rPr lang="ru-RU" sz="2500" dirty="0" smtClean="0"/>
              <a:t>  </a:t>
            </a:r>
            <a:r>
              <a:rPr lang="ru-RU" sz="2500" dirty="0" smtClean="0">
                <a:solidFill>
                  <a:schemeClr val="bg1">
                    <a:lumMod val="50000"/>
                  </a:schemeClr>
                </a:solidFill>
              </a:rPr>
              <a:t>Әр </a:t>
            </a:r>
            <a:r>
              <a:rPr lang="ru-RU" sz="2500" dirty="0">
                <a:solidFill>
                  <a:schemeClr val="bg1">
                    <a:lumMod val="50000"/>
                  </a:schemeClr>
                </a:solidFill>
              </a:rPr>
              <a:t>топ мүшесінің ойын мұқият тыңдап шығыңыз. Оқушылардың жұмысын бағалап, өз ойыңызды айтыңыз. Қарым-қатынастағы ерекеше сәтті баса айтып, қателерді назарға алмаңыз</a:t>
            </a:r>
            <a:r>
              <a:rPr lang="ru-RU" sz="2500" dirty="0" smtClean="0">
                <a:solidFill>
                  <a:schemeClr val="bg1">
                    <a:lumMod val="50000"/>
                  </a:schemeClr>
                </a:solidFill>
              </a:rPr>
              <a:t>.</a:t>
            </a:r>
          </a:p>
          <a:p>
            <a:pPr marL="342900" indent="-342900">
              <a:buFont typeface="Wingdings" pitchFamily="2" charset="2"/>
              <a:buChar char="Ø"/>
            </a:pPr>
            <a:r>
              <a:rPr lang="ru-RU" sz="2500" dirty="0" smtClean="0">
                <a:solidFill>
                  <a:schemeClr val="bg1">
                    <a:lumMod val="50000"/>
                  </a:schemeClr>
                </a:solidFill>
              </a:rPr>
              <a:t> </a:t>
            </a:r>
            <a:r>
              <a:rPr lang="ru-RU" sz="2500" dirty="0">
                <a:solidFill>
                  <a:schemeClr val="bg1">
                    <a:lumMod val="50000"/>
                  </a:schemeClr>
                </a:solidFill>
              </a:rPr>
              <a:t>Сыныптағы жағымды психологиялық климатты сақтау үшін, мұғалім қателерді ешкіме тура айтпай, жалпылай дұрыстағаны жөн. Мүмкіндігінше қателерді оқушылардың өздері дұрыстағаны </a:t>
            </a:r>
            <a:r>
              <a:rPr lang="ru-RU" sz="2500" dirty="0" smtClean="0">
                <a:solidFill>
                  <a:schemeClr val="bg1">
                    <a:lumMod val="50000"/>
                  </a:schemeClr>
                </a:solidFill>
              </a:rPr>
              <a:t>абзал.</a:t>
            </a:r>
          </a:p>
          <a:p>
            <a:pPr marL="342900" indent="-342900">
              <a:buFont typeface="Wingdings" pitchFamily="2" charset="2"/>
              <a:buChar char="Ø"/>
            </a:pPr>
            <a:r>
              <a:rPr lang="ru-RU" sz="2500" dirty="0" smtClean="0">
                <a:solidFill>
                  <a:schemeClr val="bg1">
                    <a:lumMod val="50000"/>
                  </a:schemeClr>
                </a:solidFill>
              </a:rPr>
              <a:t>топтық </a:t>
            </a:r>
            <a:r>
              <a:rPr lang="ru-RU" sz="2500" dirty="0">
                <a:solidFill>
                  <a:schemeClr val="bg1">
                    <a:lumMod val="50000"/>
                  </a:schemeClr>
                </a:solidFill>
              </a:rPr>
              <a:t>жұмыс – жарыс емес, бір-біріне көмек беру мен бір-бірін қолдауға негізделген білімге деген ұмтылыс екенін оқушыларға түсіндіру</a:t>
            </a:r>
          </a:p>
        </p:txBody>
      </p:sp>
    </p:spTree>
    <p:extLst>
      <p:ext uri="{BB962C8B-B14F-4D97-AF65-F5344CB8AC3E}">
        <p14:creationId xmlns:p14="http://schemas.microsoft.com/office/powerpoint/2010/main" xmlns="" val="338551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764704"/>
            <a:ext cx="3326904" cy="990600"/>
          </a:xfrm>
        </p:spPr>
        <p:txBody>
          <a:bodyPr/>
          <a:lstStyle/>
          <a:p>
            <a:r>
              <a:rPr lang="en-US" sz="3200" dirty="0" smtClean="0"/>
              <a:t>SCRUMBLE</a:t>
            </a:r>
            <a:endParaRPr lang="ru-RU" sz="3200" dirty="0"/>
          </a:p>
        </p:txBody>
      </p:sp>
      <p:sp>
        <p:nvSpPr>
          <p:cNvPr id="3" name="Объект 2"/>
          <p:cNvSpPr>
            <a:spLocks noGrp="1"/>
          </p:cNvSpPr>
          <p:nvPr>
            <p:ph sz="quarter" idx="1"/>
          </p:nvPr>
        </p:nvSpPr>
        <p:spPr>
          <a:xfrm>
            <a:off x="2771800" y="685800"/>
            <a:ext cx="5991200" cy="5410200"/>
          </a:xfrm>
        </p:spPr>
        <p:txBody>
          <a:bodyPr>
            <a:normAutofit/>
          </a:bodyPr>
          <a:lstStyle/>
          <a:p>
            <a:pPr lvl="0"/>
            <a:r>
              <a:rPr lang="kk-KZ" sz="2000" dirty="0">
                <a:solidFill>
                  <a:schemeClr val="accent2">
                    <a:lumMod val="75000"/>
                  </a:schemeClr>
                </a:solidFill>
              </a:rPr>
              <a:t>Бұл ойында оқушылар жаңа өтілген сөздерді әріптеп жинап құрайды. Бұл ойын арқылы оқушылар әріптерді жаттайды, жаңа сөздерді жақсы есте сақтайды сауатты жазуға үйренеді және дұрыс дыбыстап яғни дұрыс оқуға үйренеді</a:t>
            </a:r>
            <a:r>
              <a:rPr lang="kk-KZ" sz="2000" dirty="0" smtClean="0">
                <a:solidFill>
                  <a:schemeClr val="accent2">
                    <a:lumMod val="75000"/>
                  </a:schemeClr>
                </a:solidFill>
              </a:rPr>
              <a:t>.</a:t>
            </a:r>
            <a:endParaRPr lang="ru-RU" sz="2000" dirty="0">
              <a:solidFill>
                <a:schemeClr val="accent2">
                  <a:lumMod val="75000"/>
                </a:schemeClr>
              </a:solidFill>
            </a:endParaRPr>
          </a:p>
        </p:txBody>
      </p:sp>
      <p:pic>
        <p:nvPicPr>
          <p:cNvPr id="2050" name="Picture 2" descr="C:\Users\Moldir\Desktop\WhatsApp Image 2020-12-12 at 03.01.18.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9912" y="2996952"/>
            <a:ext cx="4320480" cy="3267267"/>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Moldir\Desktop\1_PcnLZ_tR8USxckKeH-b5ww.jpe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3861048"/>
            <a:ext cx="2616015" cy="20589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925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sz="quarter" idx="4294967295"/>
          </p:nvPr>
        </p:nvSpPr>
        <p:spPr>
          <a:xfrm>
            <a:off x="3502790" y="557188"/>
            <a:ext cx="5173666" cy="5392092"/>
          </a:xfrm>
        </p:spPr>
        <p:txBody>
          <a:bodyPr>
            <a:noAutofit/>
          </a:bodyPr>
          <a:lstStyle/>
          <a:p>
            <a:pPr algn="l"/>
            <a:r>
              <a:rPr lang="kk-KZ" sz="2400" b="0" dirty="0">
                <a:solidFill>
                  <a:schemeClr val="accent2">
                    <a:lumMod val="50000"/>
                  </a:schemeClr>
                </a:solidFill>
              </a:rPr>
              <a:t>Бірлесіп жұмыс жасауда тілдік дағдыны дамыту үшін </a:t>
            </a:r>
            <a:r>
              <a:rPr lang="kk-KZ" sz="2400" b="1" dirty="0">
                <a:solidFill>
                  <a:schemeClr val="accent2"/>
                </a:solidFill>
              </a:rPr>
              <a:t>Think-Pair-Square-Share</a:t>
            </a:r>
            <a:r>
              <a:rPr lang="kk-KZ" sz="2400" b="0" dirty="0">
                <a:solidFill>
                  <a:schemeClr val="accent2">
                    <a:lumMod val="50000"/>
                  </a:schemeClr>
                </a:solidFill>
              </a:rPr>
              <a:t> құрылымын алуға болады. Бұл жерде Мұғалім топтарға жағдаят немесе сұрақ сияқты тілдік жаттығулар береді. Оқушы алдымен сұрақтың жауабын іштей өзі ойланады сосын көршісімен немесе жұбымен бөліседі, кейін топппен талқылап ортақ шешім қабылдайды.</a:t>
            </a:r>
            <a:endParaRPr lang="ru-RU" sz="2400" b="0" dirty="0">
              <a:solidFill>
                <a:schemeClr val="accent2">
                  <a:lumMod val="50000"/>
                </a:schemeClr>
              </a:solidFill>
            </a:endParaRPr>
          </a:p>
          <a:p>
            <a:pPr algn="l"/>
            <a:endParaRPr lang="ru-RU" sz="2000" b="0" dirty="0"/>
          </a:p>
        </p:txBody>
      </p:sp>
      <p:pic>
        <p:nvPicPr>
          <p:cNvPr id="3074" name="Picture 2" descr="C:\Users\Moldir\Desktop\original-3308655-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692967"/>
            <a:ext cx="3429000" cy="4445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0748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lstStyle/>
          <a:p>
            <a:pPr marL="0" indent="0">
              <a:buNone/>
            </a:pPr>
            <a:endParaRPr lang="en-US" dirty="0" smtClean="0"/>
          </a:p>
          <a:p>
            <a:pPr marL="0" indent="0" algn="ctr">
              <a:buNone/>
            </a:pPr>
            <a:r>
              <a:rPr lang="ru-RU" dirty="0" smtClean="0">
                <a:solidFill>
                  <a:srgbClr val="525252"/>
                </a:solidFill>
              </a:rPr>
              <a:t>«</a:t>
            </a:r>
            <a:r>
              <a:rPr lang="ru-RU" dirty="0">
                <a:solidFill>
                  <a:srgbClr val="525252"/>
                </a:solidFill>
              </a:rPr>
              <a:t>Мұғалім-өзінің білімін үздіксіз көтеріп отырғанда ғана мұғалім. Оқуды, ізденуді тоқтатысымен оның мұғалімділігі </a:t>
            </a:r>
            <a:r>
              <a:rPr lang="ru-RU" dirty="0" smtClean="0">
                <a:solidFill>
                  <a:srgbClr val="525252"/>
                </a:solidFill>
              </a:rPr>
              <a:t>жойылады</a:t>
            </a:r>
            <a:r>
              <a:rPr lang="ru-RU" dirty="0">
                <a:solidFill>
                  <a:srgbClr val="525252"/>
                </a:solidFill>
              </a:rPr>
              <a:t>» </a:t>
            </a:r>
            <a:endParaRPr lang="en-US" dirty="0" smtClean="0">
              <a:solidFill>
                <a:srgbClr val="525252"/>
              </a:solidFill>
            </a:endParaRPr>
          </a:p>
          <a:p>
            <a:pPr marL="0" indent="0" algn="ctr">
              <a:buNone/>
            </a:pPr>
            <a:endParaRPr lang="en-US" dirty="0">
              <a:solidFill>
                <a:srgbClr val="525252"/>
              </a:solidFill>
            </a:endParaRPr>
          </a:p>
          <a:p>
            <a:pPr marL="0" indent="0" algn="ctr">
              <a:buNone/>
            </a:pPr>
            <a:endParaRPr lang="en-US" dirty="0" smtClean="0">
              <a:solidFill>
                <a:srgbClr val="525252"/>
              </a:solidFill>
            </a:endParaRPr>
          </a:p>
          <a:p>
            <a:pPr marL="0" indent="0" algn="r">
              <a:buNone/>
            </a:pPr>
            <a:r>
              <a:rPr lang="kk-KZ" dirty="0" smtClean="0">
                <a:solidFill>
                  <a:srgbClr val="525252"/>
                </a:solidFill>
              </a:rPr>
              <a:t>К.Ушинский</a:t>
            </a:r>
            <a:endParaRPr lang="ru-RU" dirty="0">
              <a:solidFill>
                <a:srgbClr val="525252"/>
              </a:solidFill>
            </a:endParaRPr>
          </a:p>
        </p:txBody>
      </p:sp>
      <p:sp>
        <p:nvSpPr>
          <p:cNvPr id="4" name="TextBox 3"/>
          <p:cNvSpPr txBox="1"/>
          <p:nvPr/>
        </p:nvSpPr>
        <p:spPr>
          <a:xfrm>
            <a:off x="251520" y="404664"/>
            <a:ext cx="8712968" cy="646331"/>
          </a:xfrm>
          <a:prstGeom prst="rect">
            <a:avLst/>
          </a:prstGeom>
          <a:noFill/>
        </p:spPr>
        <p:txBody>
          <a:bodyPr wrap="square" rtlCol="0">
            <a:spAutoFit/>
          </a:bodyPr>
          <a:lstStyle/>
          <a:p>
            <a:r>
              <a:rPr lang="ru-RU" dirty="0">
                <a:solidFill>
                  <a:schemeClr val="bg1">
                    <a:lumMod val="50000"/>
                  </a:schemeClr>
                </a:solidFill>
              </a:rPr>
              <a:t>Топтық жұмыс арқылы оқыту үдерісінде оқушылар көп мағлұмат алады, ойын үдерісінде жағымды эмоциялар алып, белсенділігі артады, сөздік </a:t>
            </a:r>
            <a:r>
              <a:rPr lang="ru-RU" dirty="0" err="1">
                <a:solidFill>
                  <a:schemeClr val="bg1">
                    <a:lumMod val="50000"/>
                  </a:schemeClr>
                </a:solidFill>
              </a:rPr>
              <a:t>қоры</a:t>
            </a:r>
            <a:r>
              <a:rPr lang="ru-RU" dirty="0">
                <a:solidFill>
                  <a:schemeClr val="bg1">
                    <a:lumMod val="50000"/>
                  </a:schemeClr>
                </a:solidFill>
              </a:rPr>
              <a:t> </a:t>
            </a:r>
            <a:r>
              <a:rPr lang="ru-RU" dirty="0" err="1" smtClean="0">
                <a:solidFill>
                  <a:schemeClr val="bg1">
                    <a:lumMod val="50000"/>
                  </a:schemeClr>
                </a:solidFill>
              </a:rPr>
              <a:t>дамиды</a:t>
            </a:r>
            <a:endParaRPr lang="ru-RU" dirty="0">
              <a:solidFill>
                <a:schemeClr val="bg1">
                  <a:lumMod val="50000"/>
                </a:schemeClr>
              </a:solidFill>
            </a:endParaRPr>
          </a:p>
        </p:txBody>
      </p:sp>
    </p:spTree>
    <p:extLst>
      <p:ext uri="{BB962C8B-B14F-4D97-AF65-F5344CB8AC3E}">
        <p14:creationId xmlns:p14="http://schemas.microsoft.com/office/powerpoint/2010/main" xmlns="" val="297005758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52</TotalTime>
  <Words>348</Words>
  <Application>Microsoft Office PowerPoint</Application>
  <PresentationFormat>Экран (4:3)</PresentationFormat>
  <Paragraphs>24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Официальная</vt:lpstr>
      <vt:lpstr>Слайд 1</vt:lpstr>
      <vt:lpstr>Слайд 2</vt:lpstr>
      <vt:lpstr>Ағылшын тілі сабағында топтық жұмыс жасау (Ағылшын тілінде - Student Team Learning) - “тілдік орта” құруға яғни оқушылардың шет тілінде сөйлеуіне күшті ықпал етеді. </vt:lpstr>
      <vt:lpstr>Слайд 4</vt:lpstr>
      <vt:lpstr>SCRUMBLE</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Moldir</dc:creator>
  <cp:lastModifiedBy>Zavuch2.5</cp:lastModifiedBy>
  <cp:revision>8</cp:revision>
  <dcterms:created xsi:type="dcterms:W3CDTF">2020-12-11T20:30:34Z</dcterms:created>
  <dcterms:modified xsi:type="dcterms:W3CDTF">2020-12-13T10:58:56Z</dcterms:modified>
</cp:coreProperties>
</file>