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62" r:id="rId5"/>
    <p:sldId id="257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7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A36E-0395-4580-A7CC-1CFA87950A15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FDBD-411F-4AF1-92F2-08AC5B396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2E1ED-BC0A-4F0A-9768-94332EC49F5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1830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Дамуға бағытталған серіктестік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Бөкейхан атындағы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№76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мектеп-лицей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Серіктес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№66,89 мектеп-лицейлер және №77 мектеп-гимназия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2711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kk-KZ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Оқу-тәрбие процесінің тиімділігін арттыруға бағытталған коллаборация. 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Міндеттері: </a:t>
            </a:r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kk-KZ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Серіктес мектептердің қажеттіліктеріне және мүмкіндіктеріне сай әдістемелік шаралар ұйымдастыру;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kk-KZ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Оқушыға бағытталған оқу мен оқытуды жақсартуға қажетті шараларды ұйымдастыру;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kk-KZ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Педагогтердің үздіксіз кәсіби дамуына және өзін-өзі дамытуына бағытталған біліктілікті арттырудың тиімді жүйесін құру;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kk-KZ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Тәжірибені жақсарту үшін бірлескен зерттеулер жүргізу, оқу мен оқытудың тиімді жолдарын қарастыру.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6400" b="1" i="1" dirty="0" smtClean="0">
                <a:solidFill>
                  <a:srgbClr val="002060"/>
                </a:solidFill>
              </a:rPr>
              <a:t> </a:t>
            </a:r>
            <a:endParaRPr lang="ru-RU" sz="6400" dirty="0" smtClean="0">
              <a:solidFill>
                <a:srgbClr val="002060"/>
              </a:solidFill>
            </a:endParaRPr>
          </a:p>
          <a:p>
            <a:endParaRPr lang="ru-RU" sz="6400" dirty="0"/>
          </a:p>
        </p:txBody>
      </p:sp>
      <p:pic>
        <p:nvPicPr>
          <p:cNvPr id="4" name="Рисунок 3" descr="C:\Users\sch76\Desktop\b23fb93d-be80-44e5-8e99-51ea1c09a876.jf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362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Zavuch2.5\Desktop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1800200" cy="1368152"/>
          </a:xfrm>
          <a:prstGeom prst="rect">
            <a:avLst/>
          </a:prstGeom>
          <a:noFill/>
        </p:spPr>
      </p:pic>
      <p:pic>
        <p:nvPicPr>
          <p:cNvPr id="1027" name="Picture 3" descr="C:\Users\Zavuch2.5\Desktop\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2520280" cy="1440160"/>
          </a:xfrm>
          <a:prstGeom prst="rect">
            <a:avLst/>
          </a:prstGeom>
          <a:noFill/>
        </p:spPr>
      </p:pic>
      <p:sp>
        <p:nvSpPr>
          <p:cNvPr id="1029" name="AutoShape 5" descr="blob:https://web.whatsapp.com/0757f988-adcb-4d21-aa9f-b76c39432c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Zavuch2.5\Desktop\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1893386" cy="125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20112" t="16938" r="19550" b="3896"/>
          <a:stretch>
            <a:fillRect/>
          </a:stretch>
        </p:blipFill>
        <p:spPr bwMode="auto">
          <a:xfrm>
            <a:off x="395536" y="1124744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 l="20266" t="23629" r="20004" b="3513"/>
          <a:stretch>
            <a:fillRect/>
          </a:stretch>
        </p:blipFill>
        <p:spPr bwMode="auto">
          <a:xfrm>
            <a:off x="4457642" y="1196752"/>
            <a:ext cx="468635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 l="21362" t="19719" r="19406" b="37258"/>
          <a:stretch>
            <a:fillRect/>
          </a:stretch>
        </p:blipFill>
        <p:spPr bwMode="auto">
          <a:xfrm>
            <a:off x="1043608" y="4653136"/>
            <a:ext cx="70567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332656"/>
            <a:ext cx="8362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“Жоспарың болмаса, белгілі деректер шытырманында адасу оп-оңай”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6386" name="Picture 2" descr="C:\Users\Zavuch2.5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188640"/>
            <a:ext cx="8928992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740" y="1320531"/>
            <a:ext cx="4296523" cy="1200996"/>
          </a:xfrm>
        </p:spPr>
        <p:txBody>
          <a:bodyPr>
            <a:normAutofit fontScale="70000" lnSpcReduction="20000"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Желілік қауымдастықтағы педагогтердің кәсіби дамуы қалай жүзеге асады?</a:t>
            </a:r>
            <a:endParaRPr lang="ru-RU" sz="32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4" y="437838"/>
            <a:ext cx="1949681" cy="259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45" y="3037412"/>
            <a:ext cx="3651584" cy="3651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3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Дамуға бағытталған серіктестік аясындағы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“Педагогикалық шеберхана”</a:t>
            </a:r>
            <a:r>
              <a:rPr lang="kk-KZ" sz="2800" dirty="0" smtClean="0"/>
              <a:t/>
            </a:r>
            <a:br>
              <a:rPr lang="kk-KZ" sz="2800" dirty="0" smtClean="0"/>
            </a:br>
            <a:endParaRPr lang="ru-RU" sz="2800" dirty="0"/>
          </a:p>
        </p:txBody>
      </p:sp>
      <p:pic>
        <p:nvPicPr>
          <p:cNvPr id="14338" name="Picture 2" descr="C:\Users\Zavuch2.5\Downloads\cc60b798-9cc0-472b-841b-49c29270c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736304" cy="1368152"/>
          </a:xfrm>
          <a:prstGeom prst="rect">
            <a:avLst/>
          </a:prstGeom>
          <a:noFill/>
        </p:spPr>
      </p:pic>
      <p:pic>
        <p:nvPicPr>
          <p:cNvPr id="14339" name="Picture 3" descr="C:\Users\Zavuch2.5\Downloads\9347851f-8f43-4902-bf88-5b3529d7b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304256" cy="136815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2980" t="8377" r="33036" b="37757"/>
          <a:stretch/>
        </p:blipFill>
        <p:spPr bwMode="auto">
          <a:xfrm>
            <a:off x="179512" y="5445224"/>
            <a:ext cx="2479853" cy="1295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341" name="Picture 5" descr="C:\Users\Zavuch2.5\Desktop\Шеберхана\постер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2664296" cy="2160240"/>
          </a:xfrm>
          <a:prstGeom prst="rect">
            <a:avLst/>
          </a:prstGeom>
          <a:noFill/>
        </p:spPr>
      </p:pic>
      <p:pic>
        <p:nvPicPr>
          <p:cNvPr id="14342" name="Picture 6" descr="C:\Users\Zavuch2.5\Desktop\Шеберхана\постер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84784"/>
            <a:ext cx="2448272" cy="2376264"/>
          </a:xfrm>
          <a:prstGeom prst="rect">
            <a:avLst/>
          </a:prstGeom>
          <a:noFill/>
        </p:spPr>
      </p:pic>
      <p:pic>
        <p:nvPicPr>
          <p:cNvPr id="14343" name="Picture 7" descr="C:\Users\Zavuch2.5\Desktop\Шеберхана\жаңа жоб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628800"/>
            <a:ext cx="2808312" cy="2088232"/>
          </a:xfrm>
          <a:prstGeom prst="rect">
            <a:avLst/>
          </a:prstGeom>
          <a:noFill/>
        </p:spPr>
      </p:pic>
      <p:pic>
        <p:nvPicPr>
          <p:cNvPr id="14344" name="Picture 8" descr="C:\Users\Zavuch2.5\Downloads\28e920a2-a72c-4d74-a27b-0531d7f659f7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301208"/>
            <a:ext cx="2880320" cy="1373906"/>
          </a:xfrm>
          <a:prstGeom prst="rect">
            <a:avLst/>
          </a:prstGeom>
          <a:noFill/>
        </p:spPr>
      </p:pic>
      <p:pic>
        <p:nvPicPr>
          <p:cNvPr id="14345" name="Picture 9" descr="C:\Users\Zavuch2.5\Downloads\a2ac76bc-7669-4b45-a064-e2fcb9c17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789040"/>
            <a:ext cx="295232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-22225" y="0"/>
            <a:ext cx="2857500" cy="764703"/>
            <a:chOff x="-111242" y="-65332"/>
            <a:chExt cx="5214942" cy="985371"/>
          </a:xfrm>
        </p:grpSpPr>
        <p:pic>
          <p:nvPicPr>
            <p:cNvPr id="3244" name="Рисунок 3" descr="web button long.png"/>
            <p:cNvPicPr>
              <a:picLocks noChangeAspect="1"/>
            </p:cNvPicPr>
            <p:nvPr/>
          </p:nvPicPr>
          <p:blipFill>
            <a:blip r:embed="rId3" cstate="print"/>
            <a:srcRect l="2344" t="8234" r="2344" b="18677"/>
            <a:stretch>
              <a:fillRect/>
            </a:stretch>
          </p:blipFill>
          <p:spPr bwMode="auto">
            <a:xfrm>
              <a:off x="-111242" y="-8679"/>
              <a:ext cx="5214942" cy="92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45" name="TextBox 4"/>
            <p:cNvSpPr txBox="1">
              <a:spLocks noChangeArrowheads="1"/>
            </p:cNvSpPr>
            <p:nvPr/>
          </p:nvSpPr>
          <p:spPr bwMode="auto">
            <a:xfrm>
              <a:off x="256928" y="-65332"/>
              <a:ext cx="4172195" cy="83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kk-KZ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alt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Жоспар </a:t>
              </a:r>
              <a:r>
                <a:rPr lang="kk-KZ" alt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&amp; әрекет</a:t>
              </a:r>
              <a:endPara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87824" y="188640"/>
            <a:ext cx="5184576" cy="733663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Серіктес мектептердің 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 қоғамдастығы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23"/>
          <p:cNvGrpSpPr>
            <a:grpSpLocks/>
          </p:cNvGrpSpPr>
          <p:nvPr/>
        </p:nvGrpSpPr>
        <p:grpSpPr bwMode="auto">
          <a:xfrm>
            <a:off x="168275" y="1157288"/>
            <a:ext cx="8990013" cy="5400675"/>
            <a:chOff x="278555" y="883148"/>
            <a:chExt cx="9394583" cy="5470598"/>
          </a:xfrm>
        </p:grpSpPr>
        <p:sp>
          <p:nvSpPr>
            <p:cNvPr id="3087" name="Freeform 200"/>
            <p:cNvSpPr>
              <a:spLocks/>
            </p:cNvSpPr>
            <p:nvPr/>
          </p:nvSpPr>
          <p:spPr bwMode="gray">
            <a:xfrm rot="239940">
              <a:off x="278555" y="4315928"/>
              <a:ext cx="882359" cy="1390503"/>
            </a:xfrm>
            <a:custGeom>
              <a:avLst/>
              <a:gdLst>
                <a:gd name="T0" fmla="*/ 2147483647 w 2220"/>
                <a:gd name="T1" fmla="*/ 0 h 2878"/>
                <a:gd name="T2" fmla="*/ 2147483647 w 2220"/>
                <a:gd name="T3" fmla="*/ 2147483647 h 2878"/>
                <a:gd name="T4" fmla="*/ 2147483647 w 2220"/>
                <a:gd name="T5" fmla="*/ 2147483647 h 2878"/>
                <a:gd name="T6" fmla="*/ 2147483647 w 2220"/>
                <a:gd name="T7" fmla="*/ 2147483647 h 2878"/>
                <a:gd name="T8" fmla="*/ 2147483647 w 2220"/>
                <a:gd name="T9" fmla="*/ 2147483647 h 2878"/>
                <a:gd name="T10" fmla="*/ 1004554593 w 2220"/>
                <a:gd name="T11" fmla="*/ 2147483647 h 2878"/>
                <a:gd name="T12" fmla="*/ 2147483647 w 2220"/>
                <a:gd name="T13" fmla="*/ 2147483647 h 2878"/>
                <a:gd name="T14" fmla="*/ 2147483647 w 2220"/>
                <a:gd name="T15" fmla="*/ 2147483647 h 2878"/>
                <a:gd name="T16" fmla="*/ 2147483647 w 2220"/>
                <a:gd name="T17" fmla="*/ 2147483647 h 2878"/>
                <a:gd name="T18" fmla="*/ 2147483647 w 2220"/>
                <a:gd name="T19" fmla="*/ 2147483647 h 2878"/>
                <a:gd name="T20" fmla="*/ 2147483647 w 2220"/>
                <a:gd name="T21" fmla="*/ 2147483647 h 2878"/>
                <a:gd name="T22" fmla="*/ 2147483647 w 2220"/>
                <a:gd name="T23" fmla="*/ 2147483647 h 2878"/>
                <a:gd name="T24" fmla="*/ 2147483647 w 2220"/>
                <a:gd name="T25" fmla="*/ 2147483647 h 2878"/>
                <a:gd name="T26" fmla="*/ 2147483647 w 2220"/>
                <a:gd name="T27" fmla="*/ 2147483647 h 2878"/>
                <a:gd name="T28" fmla="*/ 2147483647 w 2220"/>
                <a:gd name="T29" fmla="*/ 2147483647 h 2878"/>
                <a:gd name="T30" fmla="*/ 2147483647 w 2220"/>
                <a:gd name="T31" fmla="*/ 2147483647 h 2878"/>
                <a:gd name="T32" fmla="*/ 2147483647 w 2220"/>
                <a:gd name="T33" fmla="*/ 2147483647 h 2878"/>
                <a:gd name="T34" fmla="*/ 2147483647 w 2220"/>
                <a:gd name="T35" fmla="*/ 2147483647 h 2878"/>
                <a:gd name="T36" fmla="*/ 2147483647 w 2220"/>
                <a:gd name="T37" fmla="*/ 2147483647 h 2878"/>
                <a:gd name="T38" fmla="*/ 2147483647 w 2220"/>
                <a:gd name="T39" fmla="*/ 2147483647 h 2878"/>
                <a:gd name="T40" fmla="*/ 2147483647 w 2220"/>
                <a:gd name="T41" fmla="*/ 2147483647 h 2878"/>
                <a:gd name="T42" fmla="*/ 2147483647 w 2220"/>
                <a:gd name="T43" fmla="*/ 2147483647 h 2878"/>
                <a:gd name="T44" fmla="*/ 2147483647 w 2220"/>
                <a:gd name="T45" fmla="*/ 2147483647 h 2878"/>
                <a:gd name="T46" fmla="*/ 2147483647 w 2220"/>
                <a:gd name="T47" fmla="*/ 2147483647 h 2878"/>
                <a:gd name="T48" fmla="*/ 2147483647 w 2220"/>
                <a:gd name="T49" fmla="*/ 2147483647 h 2878"/>
                <a:gd name="T50" fmla="*/ 2147483647 w 2220"/>
                <a:gd name="T51" fmla="*/ 2147483647 h 2878"/>
                <a:gd name="T52" fmla="*/ 2147483647 w 2220"/>
                <a:gd name="T53" fmla="*/ 2147483647 h 2878"/>
                <a:gd name="T54" fmla="*/ 2147483647 w 2220"/>
                <a:gd name="T55" fmla="*/ 2147483647 h 2878"/>
                <a:gd name="T56" fmla="*/ 2147483647 w 2220"/>
                <a:gd name="T57" fmla="*/ 2147483647 h 2878"/>
                <a:gd name="T58" fmla="*/ 2147483647 w 2220"/>
                <a:gd name="T59" fmla="*/ 2147483647 h 2878"/>
                <a:gd name="T60" fmla="*/ 2147483647 w 2220"/>
                <a:gd name="T61" fmla="*/ 2147483647 h 2878"/>
                <a:gd name="T62" fmla="*/ 2147483647 w 2220"/>
                <a:gd name="T63" fmla="*/ 2147483647 h 2878"/>
                <a:gd name="T64" fmla="*/ 2147483647 w 2220"/>
                <a:gd name="T65" fmla="*/ 2147483647 h 2878"/>
                <a:gd name="T66" fmla="*/ 2147483647 w 2220"/>
                <a:gd name="T67" fmla="*/ 2147483647 h 2878"/>
                <a:gd name="T68" fmla="*/ 2147483647 w 2220"/>
                <a:gd name="T69" fmla="*/ 2147483647 h 2878"/>
                <a:gd name="T70" fmla="*/ 2147483647 w 2220"/>
                <a:gd name="T71" fmla="*/ 2147483647 h 2878"/>
                <a:gd name="T72" fmla="*/ 2147483647 w 2220"/>
                <a:gd name="T73" fmla="*/ 2147483647 h 2878"/>
                <a:gd name="T74" fmla="*/ 2147483647 w 2220"/>
                <a:gd name="T75" fmla="*/ 2147483647 h 2878"/>
                <a:gd name="T76" fmla="*/ 2147483647 w 2220"/>
                <a:gd name="T77" fmla="*/ 2147483647 h 2878"/>
                <a:gd name="T78" fmla="*/ 2147483647 w 2220"/>
                <a:gd name="T79" fmla="*/ 2147483647 h 2878"/>
                <a:gd name="T80" fmla="*/ 2147483647 w 2220"/>
                <a:gd name="T81" fmla="*/ 2147483647 h 2878"/>
                <a:gd name="T82" fmla="*/ 2147483647 w 2220"/>
                <a:gd name="T83" fmla="*/ 2147483647 h 2878"/>
                <a:gd name="T84" fmla="*/ 2147483647 w 2220"/>
                <a:gd name="T85" fmla="*/ 2147483647 h 2878"/>
                <a:gd name="T86" fmla="*/ 2147483647 w 2220"/>
                <a:gd name="T87" fmla="*/ 2147483647 h 2878"/>
                <a:gd name="T88" fmla="*/ 2147483647 w 2220"/>
                <a:gd name="T89" fmla="*/ 2147483647 h 2878"/>
                <a:gd name="T90" fmla="*/ 2147483647 w 2220"/>
                <a:gd name="T91" fmla="*/ 2147483647 h 2878"/>
                <a:gd name="T92" fmla="*/ 2147483647 w 2220"/>
                <a:gd name="T93" fmla="*/ 2147483647 h 2878"/>
                <a:gd name="T94" fmla="*/ 2147483647 w 2220"/>
                <a:gd name="T95" fmla="*/ 2147483647 h 2878"/>
                <a:gd name="T96" fmla="*/ 2147483647 w 2220"/>
                <a:gd name="T97" fmla="*/ 2147483647 h 2878"/>
                <a:gd name="T98" fmla="*/ 2147483647 w 2220"/>
                <a:gd name="T99" fmla="*/ 2147483647 h 2878"/>
                <a:gd name="T100" fmla="*/ 2147483647 w 2220"/>
                <a:gd name="T101" fmla="*/ 2147483647 h 2878"/>
                <a:gd name="T102" fmla="*/ 2147483647 w 2220"/>
                <a:gd name="T103" fmla="*/ 2147483647 h 2878"/>
                <a:gd name="T104" fmla="*/ 2147483647 w 2220"/>
                <a:gd name="T105" fmla="*/ 2147483647 h 2878"/>
                <a:gd name="T106" fmla="*/ 2147483647 w 2220"/>
                <a:gd name="T107" fmla="*/ 2147483647 h 2878"/>
                <a:gd name="T108" fmla="*/ 2147483647 w 2220"/>
                <a:gd name="T109" fmla="*/ 2147483647 h 2878"/>
                <a:gd name="T110" fmla="*/ 2147483647 w 2220"/>
                <a:gd name="T111" fmla="*/ 2147483647 h 2878"/>
                <a:gd name="T112" fmla="*/ 2147483647 w 2220"/>
                <a:gd name="T113" fmla="*/ 2147483647 h 2878"/>
                <a:gd name="T114" fmla="*/ 2147483647 w 2220"/>
                <a:gd name="T115" fmla="*/ 2147483647 h 2878"/>
                <a:gd name="T116" fmla="*/ 2147483647 w 2220"/>
                <a:gd name="T117" fmla="*/ 2147483647 h 2878"/>
                <a:gd name="T118" fmla="*/ 2147483647 w 2220"/>
                <a:gd name="T119" fmla="*/ 2147483647 h 2878"/>
                <a:gd name="T120" fmla="*/ 2147483647 w 2220"/>
                <a:gd name="T121" fmla="*/ 2147483647 h 2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0"/>
                <a:gd name="T184" fmla="*/ 0 h 2878"/>
                <a:gd name="T185" fmla="*/ 2220 w 2220"/>
                <a:gd name="T186" fmla="*/ 2878 h 2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0" h="2878">
                  <a:moveTo>
                    <a:pt x="832" y="20"/>
                  </a:moveTo>
                  <a:lnTo>
                    <a:pt x="784" y="20"/>
                  </a:lnTo>
                  <a:lnTo>
                    <a:pt x="756" y="0"/>
                  </a:lnTo>
                  <a:lnTo>
                    <a:pt x="676" y="20"/>
                  </a:lnTo>
                  <a:lnTo>
                    <a:pt x="624" y="44"/>
                  </a:lnTo>
                  <a:lnTo>
                    <a:pt x="568" y="112"/>
                  </a:lnTo>
                  <a:lnTo>
                    <a:pt x="536" y="164"/>
                  </a:lnTo>
                  <a:lnTo>
                    <a:pt x="508" y="208"/>
                  </a:lnTo>
                  <a:lnTo>
                    <a:pt x="464" y="212"/>
                  </a:lnTo>
                  <a:lnTo>
                    <a:pt x="392" y="164"/>
                  </a:lnTo>
                  <a:lnTo>
                    <a:pt x="352" y="140"/>
                  </a:lnTo>
                  <a:lnTo>
                    <a:pt x="300" y="164"/>
                  </a:lnTo>
                  <a:lnTo>
                    <a:pt x="280" y="184"/>
                  </a:lnTo>
                  <a:lnTo>
                    <a:pt x="216" y="184"/>
                  </a:lnTo>
                  <a:lnTo>
                    <a:pt x="180" y="156"/>
                  </a:lnTo>
                  <a:lnTo>
                    <a:pt x="108" y="152"/>
                  </a:lnTo>
                  <a:lnTo>
                    <a:pt x="48" y="184"/>
                  </a:lnTo>
                  <a:lnTo>
                    <a:pt x="16" y="184"/>
                  </a:lnTo>
                  <a:lnTo>
                    <a:pt x="0" y="264"/>
                  </a:lnTo>
                  <a:lnTo>
                    <a:pt x="4" y="312"/>
                  </a:lnTo>
                  <a:lnTo>
                    <a:pt x="68" y="368"/>
                  </a:lnTo>
                  <a:lnTo>
                    <a:pt x="124" y="408"/>
                  </a:lnTo>
                  <a:lnTo>
                    <a:pt x="196" y="432"/>
                  </a:lnTo>
                  <a:lnTo>
                    <a:pt x="224" y="460"/>
                  </a:lnTo>
                  <a:lnTo>
                    <a:pt x="256" y="588"/>
                  </a:lnTo>
                  <a:lnTo>
                    <a:pt x="272" y="636"/>
                  </a:lnTo>
                  <a:lnTo>
                    <a:pt x="272" y="664"/>
                  </a:lnTo>
                  <a:lnTo>
                    <a:pt x="276" y="724"/>
                  </a:lnTo>
                  <a:lnTo>
                    <a:pt x="256" y="812"/>
                  </a:lnTo>
                  <a:lnTo>
                    <a:pt x="248" y="900"/>
                  </a:lnTo>
                  <a:lnTo>
                    <a:pt x="216" y="964"/>
                  </a:lnTo>
                  <a:lnTo>
                    <a:pt x="216" y="1012"/>
                  </a:lnTo>
                  <a:lnTo>
                    <a:pt x="180" y="1072"/>
                  </a:lnTo>
                  <a:lnTo>
                    <a:pt x="180" y="1100"/>
                  </a:lnTo>
                  <a:lnTo>
                    <a:pt x="132" y="1160"/>
                  </a:lnTo>
                  <a:lnTo>
                    <a:pt x="144" y="1240"/>
                  </a:lnTo>
                  <a:lnTo>
                    <a:pt x="156" y="1296"/>
                  </a:lnTo>
                  <a:lnTo>
                    <a:pt x="184" y="1372"/>
                  </a:lnTo>
                  <a:lnTo>
                    <a:pt x="236" y="1476"/>
                  </a:lnTo>
                  <a:lnTo>
                    <a:pt x="268" y="1500"/>
                  </a:lnTo>
                  <a:lnTo>
                    <a:pt x="292" y="1500"/>
                  </a:lnTo>
                  <a:lnTo>
                    <a:pt x="328" y="1556"/>
                  </a:lnTo>
                  <a:lnTo>
                    <a:pt x="404" y="1640"/>
                  </a:lnTo>
                  <a:lnTo>
                    <a:pt x="412" y="1716"/>
                  </a:lnTo>
                  <a:lnTo>
                    <a:pt x="436" y="1772"/>
                  </a:lnTo>
                  <a:lnTo>
                    <a:pt x="452" y="1796"/>
                  </a:lnTo>
                  <a:lnTo>
                    <a:pt x="460" y="1824"/>
                  </a:lnTo>
                  <a:lnTo>
                    <a:pt x="452" y="1964"/>
                  </a:lnTo>
                  <a:lnTo>
                    <a:pt x="452" y="2152"/>
                  </a:lnTo>
                  <a:lnTo>
                    <a:pt x="424" y="2196"/>
                  </a:lnTo>
                  <a:lnTo>
                    <a:pt x="384" y="2196"/>
                  </a:lnTo>
                  <a:lnTo>
                    <a:pt x="264" y="2276"/>
                  </a:lnTo>
                  <a:lnTo>
                    <a:pt x="116" y="2392"/>
                  </a:lnTo>
                  <a:lnTo>
                    <a:pt x="140" y="2420"/>
                  </a:lnTo>
                  <a:lnTo>
                    <a:pt x="76" y="2420"/>
                  </a:lnTo>
                  <a:lnTo>
                    <a:pt x="16" y="2472"/>
                  </a:lnTo>
                  <a:lnTo>
                    <a:pt x="64" y="2572"/>
                  </a:lnTo>
                  <a:lnTo>
                    <a:pt x="100" y="2708"/>
                  </a:lnTo>
                  <a:lnTo>
                    <a:pt x="136" y="2828"/>
                  </a:lnTo>
                  <a:cubicBezTo>
                    <a:pt x="151" y="2851"/>
                    <a:pt x="171" y="2878"/>
                    <a:pt x="188" y="2848"/>
                  </a:cubicBezTo>
                  <a:cubicBezTo>
                    <a:pt x="213" y="2839"/>
                    <a:pt x="221" y="2698"/>
                    <a:pt x="240" y="2648"/>
                  </a:cubicBezTo>
                  <a:cubicBezTo>
                    <a:pt x="259" y="2598"/>
                    <a:pt x="280" y="2563"/>
                    <a:pt x="300" y="2548"/>
                  </a:cubicBezTo>
                  <a:lnTo>
                    <a:pt x="360" y="2556"/>
                  </a:lnTo>
                  <a:lnTo>
                    <a:pt x="408" y="2484"/>
                  </a:lnTo>
                  <a:lnTo>
                    <a:pt x="524" y="2420"/>
                  </a:lnTo>
                  <a:lnTo>
                    <a:pt x="680" y="2340"/>
                  </a:lnTo>
                  <a:lnTo>
                    <a:pt x="736" y="2224"/>
                  </a:lnTo>
                  <a:lnTo>
                    <a:pt x="752" y="2144"/>
                  </a:lnTo>
                  <a:lnTo>
                    <a:pt x="744" y="2076"/>
                  </a:lnTo>
                  <a:lnTo>
                    <a:pt x="748" y="1972"/>
                  </a:lnTo>
                  <a:lnTo>
                    <a:pt x="756" y="1720"/>
                  </a:lnTo>
                  <a:lnTo>
                    <a:pt x="736" y="1644"/>
                  </a:lnTo>
                  <a:lnTo>
                    <a:pt x="728" y="1584"/>
                  </a:lnTo>
                  <a:lnTo>
                    <a:pt x="728" y="1500"/>
                  </a:lnTo>
                  <a:lnTo>
                    <a:pt x="756" y="1412"/>
                  </a:lnTo>
                  <a:lnTo>
                    <a:pt x="808" y="1412"/>
                  </a:lnTo>
                  <a:lnTo>
                    <a:pt x="844" y="1332"/>
                  </a:lnTo>
                  <a:lnTo>
                    <a:pt x="888" y="1304"/>
                  </a:lnTo>
                  <a:lnTo>
                    <a:pt x="940" y="1320"/>
                  </a:lnTo>
                  <a:lnTo>
                    <a:pt x="980" y="1308"/>
                  </a:lnTo>
                  <a:lnTo>
                    <a:pt x="1060" y="1292"/>
                  </a:lnTo>
                  <a:lnTo>
                    <a:pt x="1164" y="1312"/>
                  </a:lnTo>
                  <a:lnTo>
                    <a:pt x="1240" y="1304"/>
                  </a:lnTo>
                  <a:lnTo>
                    <a:pt x="1260" y="1328"/>
                  </a:lnTo>
                  <a:lnTo>
                    <a:pt x="1312" y="1332"/>
                  </a:lnTo>
                  <a:lnTo>
                    <a:pt x="1364" y="1360"/>
                  </a:lnTo>
                  <a:lnTo>
                    <a:pt x="1400" y="1380"/>
                  </a:lnTo>
                  <a:lnTo>
                    <a:pt x="1488" y="1384"/>
                  </a:lnTo>
                  <a:lnTo>
                    <a:pt x="1548" y="1460"/>
                  </a:lnTo>
                  <a:lnTo>
                    <a:pt x="1672" y="1484"/>
                  </a:lnTo>
                  <a:lnTo>
                    <a:pt x="1744" y="1500"/>
                  </a:lnTo>
                  <a:lnTo>
                    <a:pt x="1808" y="1488"/>
                  </a:lnTo>
                  <a:lnTo>
                    <a:pt x="1856" y="1432"/>
                  </a:lnTo>
                  <a:lnTo>
                    <a:pt x="1908" y="1304"/>
                  </a:lnTo>
                  <a:lnTo>
                    <a:pt x="1912" y="1228"/>
                  </a:lnTo>
                  <a:lnTo>
                    <a:pt x="1896" y="1148"/>
                  </a:lnTo>
                  <a:lnTo>
                    <a:pt x="1932" y="1028"/>
                  </a:lnTo>
                  <a:lnTo>
                    <a:pt x="1996" y="936"/>
                  </a:lnTo>
                  <a:lnTo>
                    <a:pt x="2032" y="832"/>
                  </a:lnTo>
                  <a:lnTo>
                    <a:pt x="2168" y="856"/>
                  </a:lnTo>
                  <a:lnTo>
                    <a:pt x="2196" y="860"/>
                  </a:lnTo>
                  <a:lnTo>
                    <a:pt x="2220" y="140"/>
                  </a:lnTo>
                  <a:lnTo>
                    <a:pt x="2144" y="132"/>
                  </a:lnTo>
                  <a:lnTo>
                    <a:pt x="1988" y="136"/>
                  </a:lnTo>
                  <a:lnTo>
                    <a:pt x="1788" y="108"/>
                  </a:lnTo>
                  <a:lnTo>
                    <a:pt x="1724" y="120"/>
                  </a:lnTo>
                  <a:lnTo>
                    <a:pt x="1712" y="188"/>
                  </a:lnTo>
                  <a:lnTo>
                    <a:pt x="1724" y="320"/>
                  </a:lnTo>
                  <a:lnTo>
                    <a:pt x="1652" y="340"/>
                  </a:lnTo>
                  <a:lnTo>
                    <a:pt x="1674" y="356"/>
                  </a:lnTo>
                  <a:lnTo>
                    <a:pt x="1723" y="351"/>
                  </a:lnTo>
                  <a:lnTo>
                    <a:pt x="1724" y="536"/>
                  </a:lnTo>
                  <a:lnTo>
                    <a:pt x="1660" y="536"/>
                  </a:lnTo>
                  <a:lnTo>
                    <a:pt x="1620" y="548"/>
                  </a:lnTo>
                  <a:lnTo>
                    <a:pt x="1712" y="584"/>
                  </a:lnTo>
                  <a:lnTo>
                    <a:pt x="1720" y="612"/>
                  </a:lnTo>
                  <a:lnTo>
                    <a:pt x="1700" y="780"/>
                  </a:lnTo>
                  <a:lnTo>
                    <a:pt x="1668" y="820"/>
                  </a:lnTo>
                  <a:lnTo>
                    <a:pt x="1664" y="868"/>
                  </a:lnTo>
                  <a:lnTo>
                    <a:pt x="1632" y="904"/>
                  </a:lnTo>
                  <a:lnTo>
                    <a:pt x="1564" y="900"/>
                  </a:lnTo>
                  <a:lnTo>
                    <a:pt x="1496" y="924"/>
                  </a:lnTo>
                  <a:lnTo>
                    <a:pt x="1424" y="952"/>
                  </a:lnTo>
                  <a:lnTo>
                    <a:pt x="1384" y="980"/>
                  </a:lnTo>
                  <a:lnTo>
                    <a:pt x="1368" y="1008"/>
                  </a:lnTo>
                  <a:lnTo>
                    <a:pt x="1216" y="992"/>
                  </a:lnTo>
                  <a:lnTo>
                    <a:pt x="1168" y="956"/>
                  </a:lnTo>
                  <a:lnTo>
                    <a:pt x="1088" y="956"/>
                  </a:lnTo>
                  <a:lnTo>
                    <a:pt x="992" y="956"/>
                  </a:lnTo>
                  <a:lnTo>
                    <a:pt x="924" y="940"/>
                  </a:lnTo>
                  <a:lnTo>
                    <a:pt x="892" y="924"/>
                  </a:lnTo>
                  <a:lnTo>
                    <a:pt x="876" y="884"/>
                  </a:lnTo>
                  <a:lnTo>
                    <a:pt x="888" y="832"/>
                  </a:lnTo>
                  <a:lnTo>
                    <a:pt x="912" y="784"/>
                  </a:lnTo>
                  <a:lnTo>
                    <a:pt x="928" y="728"/>
                  </a:lnTo>
                  <a:lnTo>
                    <a:pt x="976" y="712"/>
                  </a:lnTo>
                  <a:lnTo>
                    <a:pt x="1060" y="732"/>
                  </a:lnTo>
                  <a:lnTo>
                    <a:pt x="1204" y="740"/>
                  </a:lnTo>
                  <a:lnTo>
                    <a:pt x="1288" y="712"/>
                  </a:lnTo>
                  <a:lnTo>
                    <a:pt x="1388" y="660"/>
                  </a:lnTo>
                  <a:lnTo>
                    <a:pt x="1468" y="592"/>
                  </a:lnTo>
                  <a:lnTo>
                    <a:pt x="1520" y="536"/>
                  </a:lnTo>
                  <a:lnTo>
                    <a:pt x="1544" y="508"/>
                  </a:lnTo>
                  <a:lnTo>
                    <a:pt x="1592" y="520"/>
                  </a:lnTo>
                  <a:lnTo>
                    <a:pt x="1624" y="548"/>
                  </a:lnTo>
                  <a:lnTo>
                    <a:pt x="1647" y="536"/>
                  </a:lnTo>
                  <a:lnTo>
                    <a:pt x="1612" y="492"/>
                  </a:lnTo>
                  <a:lnTo>
                    <a:pt x="1632" y="456"/>
                  </a:lnTo>
                  <a:lnTo>
                    <a:pt x="1632" y="420"/>
                  </a:lnTo>
                  <a:lnTo>
                    <a:pt x="1648" y="376"/>
                  </a:lnTo>
                  <a:lnTo>
                    <a:pt x="1672" y="356"/>
                  </a:lnTo>
                  <a:lnTo>
                    <a:pt x="1656" y="341"/>
                  </a:lnTo>
                  <a:lnTo>
                    <a:pt x="1584" y="344"/>
                  </a:lnTo>
                  <a:lnTo>
                    <a:pt x="1536" y="356"/>
                  </a:lnTo>
                  <a:lnTo>
                    <a:pt x="1540" y="392"/>
                  </a:lnTo>
                  <a:lnTo>
                    <a:pt x="1496" y="424"/>
                  </a:lnTo>
                  <a:lnTo>
                    <a:pt x="1444" y="464"/>
                  </a:lnTo>
                  <a:lnTo>
                    <a:pt x="1444" y="492"/>
                  </a:lnTo>
                  <a:lnTo>
                    <a:pt x="1392" y="492"/>
                  </a:lnTo>
                  <a:lnTo>
                    <a:pt x="1384" y="520"/>
                  </a:lnTo>
                  <a:lnTo>
                    <a:pt x="1340" y="520"/>
                  </a:lnTo>
                  <a:lnTo>
                    <a:pt x="1300" y="540"/>
                  </a:lnTo>
                  <a:lnTo>
                    <a:pt x="1236" y="572"/>
                  </a:lnTo>
                  <a:lnTo>
                    <a:pt x="1208" y="584"/>
                  </a:lnTo>
                  <a:lnTo>
                    <a:pt x="1148" y="564"/>
                  </a:lnTo>
                  <a:lnTo>
                    <a:pt x="1080" y="556"/>
                  </a:lnTo>
                  <a:lnTo>
                    <a:pt x="1048" y="528"/>
                  </a:lnTo>
                  <a:lnTo>
                    <a:pt x="1028" y="500"/>
                  </a:lnTo>
                  <a:lnTo>
                    <a:pt x="1012" y="480"/>
                  </a:lnTo>
                  <a:lnTo>
                    <a:pt x="976" y="432"/>
                  </a:lnTo>
                  <a:lnTo>
                    <a:pt x="936" y="388"/>
                  </a:lnTo>
                  <a:lnTo>
                    <a:pt x="904" y="368"/>
                  </a:lnTo>
                  <a:lnTo>
                    <a:pt x="844" y="372"/>
                  </a:lnTo>
                  <a:lnTo>
                    <a:pt x="824" y="344"/>
                  </a:lnTo>
                  <a:lnTo>
                    <a:pt x="820" y="316"/>
                  </a:lnTo>
                  <a:lnTo>
                    <a:pt x="844" y="264"/>
                  </a:lnTo>
                  <a:lnTo>
                    <a:pt x="860" y="212"/>
                  </a:lnTo>
                  <a:lnTo>
                    <a:pt x="868" y="152"/>
                  </a:lnTo>
                  <a:lnTo>
                    <a:pt x="880" y="120"/>
                  </a:lnTo>
                  <a:lnTo>
                    <a:pt x="876" y="96"/>
                  </a:lnTo>
                  <a:lnTo>
                    <a:pt x="856" y="72"/>
                  </a:lnTo>
                  <a:lnTo>
                    <a:pt x="852" y="48"/>
                  </a:lnTo>
                  <a:lnTo>
                    <a:pt x="83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Line 201"/>
            <p:cNvSpPr>
              <a:spLocks noChangeShapeType="1"/>
            </p:cNvSpPr>
            <p:nvPr/>
          </p:nvSpPr>
          <p:spPr bwMode="auto">
            <a:xfrm flipV="1">
              <a:off x="1536008" y="1100301"/>
              <a:ext cx="7645370" cy="50840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02"/>
            <p:cNvGrpSpPr>
              <a:grpSpLocks/>
            </p:cNvGrpSpPr>
            <p:nvPr/>
          </p:nvGrpSpPr>
          <p:grpSpPr bwMode="auto">
            <a:xfrm>
              <a:off x="1486500" y="6199382"/>
              <a:ext cx="137951" cy="154364"/>
              <a:chOff x="1364" y="3452"/>
              <a:chExt cx="174" cy="172"/>
            </a:xfrm>
          </p:grpSpPr>
          <p:pic>
            <p:nvPicPr>
              <p:cNvPr id="3231" name="Picture 20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364" y="3452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32" name="Oval 204"/>
              <p:cNvSpPr>
                <a:spLocks noChangeArrowheads="1"/>
              </p:cNvSpPr>
              <p:nvPr/>
            </p:nvSpPr>
            <p:spPr bwMode="gray">
              <a:xfrm>
                <a:off x="1364" y="3452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5" name="Group 205"/>
              <p:cNvGrpSpPr>
                <a:grpSpLocks/>
              </p:cNvGrpSpPr>
              <p:nvPr/>
            </p:nvGrpSpPr>
            <p:grpSpPr bwMode="auto">
              <a:xfrm rot="-1297425" flipH="1" flipV="1">
                <a:off x="1380" y="3581"/>
                <a:ext cx="150" cy="36"/>
                <a:chOff x="2528" y="1060"/>
                <a:chExt cx="894" cy="236"/>
              </a:xfrm>
            </p:grpSpPr>
            <p:grpSp>
              <p:nvGrpSpPr>
                <p:cNvPr id="7" name="Group 206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40" name="AutoShape 20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41" name="AutoShape 20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42" name="AutoShape 20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43" name="AutoShape 21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8" name="Group 21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236" name="AutoShape 21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37" name="AutoShape 21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38" name="AutoShape 21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39" name="AutoShape 21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grpSp>
          <p:nvGrpSpPr>
            <p:cNvPr id="9" name="Group 217"/>
            <p:cNvGrpSpPr>
              <a:grpSpLocks/>
            </p:cNvGrpSpPr>
            <p:nvPr/>
          </p:nvGrpSpPr>
          <p:grpSpPr bwMode="auto">
            <a:xfrm>
              <a:off x="2472634" y="5517937"/>
              <a:ext cx="237846" cy="146287"/>
              <a:chOff x="1230" y="3484"/>
              <a:chExt cx="300" cy="163"/>
            </a:xfrm>
          </p:grpSpPr>
          <p:sp>
            <p:nvSpPr>
              <p:cNvPr id="3219" name="Oval 219"/>
              <p:cNvSpPr>
                <a:spLocks noChangeArrowheads="1"/>
              </p:cNvSpPr>
              <p:nvPr/>
            </p:nvSpPr>
            <p:spPr bwMode="gray">
              <a:xfrm>
                <a:off x="1230" y="3484"/>
                <a:ext cx="190" cy="16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10" name="Group 220"/>
              <p:cNvGrpSpPr>
                <a:grpSpLocks/>
              </p:cNvGrpSpPr>
              <p:nvPr/>
            </p:nvGrpSpPr>
            <p:grpSpPr bwMode="auto">
              <a:xfrm rot="-1297425" flipH="1" flipV="1">
                <a:off x="1380" y="3581"/>
                <a:ext cx="150" cy="36"/>
                <a:chOff x="2528" y="1060"/>
                <a:chExt cx="894" cy="236"/>
              </a:xfrm>
            </p:grpSpPr>
            <p:grpSp>
              <p:nvGrpSpPr>
                <p:cNvPr id="11" name="Group 221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27" name="AutoShape 22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28" name="AutoShape 22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29" name="AutoShape 22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30" name="AutoShape 22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12" name="Group 226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223" name="AutoShape 22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24" name="AutoShape 22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25" name="AutoShape 22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226" name="AutoShape 23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grpSp>
          <p:nvGrpSpPr>
            <p:cNvPr id="13" name="Group 235"/>
            <p:cNvGrpSpPr>
              <a:grpSpLocks/>
            </p:cNvGrpSpPr>
            <p:nvPr/>
          </p:nvGrpSpPr>
          <p:grpSpPr bwMode="auto">
            <a:xfrm rot="-1297425" flipH="1" flipV="1">
              <a:off x="3520253" y="4962040"/>
              <a:ext cx="118923" cy="32308"/>
              <a:chOff x="2528" y="1060"/>
              <a:chExt cx="894" cy="236"/>
            </a:xfrm>
          </p:grpSpPr>
          <p:grpSp>
            <p:nvGrpSpPr>
              <p:cNvPr id="14" name="Group 23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3215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6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7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8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15" name="Group 24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211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2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3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14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17" name="Group 250"/>
            <p:cNvGrpSpPr>
              <a:grpSpLocks/>
            </p:cNvGrpSpPr>
            <p:nvPr/>
          </p:nvGrpSpPr>
          <p:grpSpPr bwMode="auto">
            <a:xfrm rot="-1297425" flipH="1" flipV="1">
              <a:off x="9018735" y="1258782"/>
              <a:ext cx="118923" cy="32309"/>
              <a:chOff x="2528" y="1060"/>
              <a:chExt cx="894" cy="236"/>
            </a:xfrm>
          </p:grpSpPr>
          <p:grpSp>
            <p:nvGrpSpPr>
              <p:cNvPr id="18" name="Group 25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3205" name="AutoShape 25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6" name="AutoShape 25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7" name="AutoShape 25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8" name="AutoShape 25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19" name="Group 25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201" name="AutoShape 25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2" name="AutoShape 25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3" name="AutoShape 25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3204" name="AutoShape 26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40" name="AutoShape 262"/>
            <p:cNvSpPr>
              <a:spLocks noChangeArrowheads="1"/>
            </p:cNvSpPr>
            <p:nvPr/>
          </p:nvSpPr>
          <p:spPr bwMode="gray">
            <a:xfrm>
              <a:off x="285191" y="5715348"/>
              <a:ext cx="1335448" cy="484025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k-K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kk-KZ" sz="1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“Теңбе – тең” </a:t>
              </a:r>
            </a:p>
            <a:p>
              <a:pPr algn="ctr">
                <a:defRPr/>
              </a:pPr>
              <a:r>
                <a:rPr lang="kk-KZ" sz="1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қағидасы</a:t>
              </a:r>
              <a:endParaRPr lang="kk-K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263"/>
            <p:cNvSpPr>
              <a:spLocks noChangeArrowheads="1"/>
            </p:cNvSpPr>
            <p:nvPr/>
          </p:nvSpPr>
          <p:spPr bwMode="gray">
            <a:xfrm>
              <a:off x="3476993" y="3126382"/>
              <a:ext cx="1984093" cy="508145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k-KZ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Көшбасшылық</a:t>
              </a:r>
              <a:endPara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67"/>
            <p:cNvSpPr txBox="1">
              <a:spLocks noChangeArrowheads="1"/>
            </p:cNvSpPr>
            <p:nvPr/>
          </p:nvSpPr>
          <p:spPr bwMode="white">
            <a:xfrm>
              <a:off x="7708952" y="2640750"/>
              <a:ext cx="1176189" cy="577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kk-KZ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Lesson Study зерттеу сабақтары – 4 </a:t>
              </a:r>
              <a:endParaRPr lang="en-US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6" name="Text Box 269"/>
            <p:cNvSpPr txBox="1">
              <a:spLocks noChangeArrowheads="1"/>
            </p:cNvSpPr>
            <p:nvPr/>
          </p:nvSpPr>
          <p:spPr bwMode="black">
            <a:xfrm>
              <a:off x="1800489" y="6030105"/>
              <a:ext cx="2059302" cy="3118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1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7" name="Text Box 270"/>
            <p:cNvSpPr txBox="1">
              <a:spLocks noChangeArrowheads="1"/>
            </p:cNvSpPr>
            <p:nvPr/>
          </p:nvSpPr>
          <p:spPr bwMode="black">
            <a:xfrm>
              <a:off x="5183172" y="3664003"/>
              <a:ext cx="4082197" cy="343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8" name="Text Box 271"/>
            <p:cNvSpPr txBox="1">
              <a:spLocks noChangeArrowheads="1"/>
            </p:cNvSpPr>
            <p:nvPr/>
          </p:nvSpPr>
          <p:spPr bwMode="black">
            <a:xfrm>
              <a:off x="6085104" y="3075014"/>
              <a:ext cx="3588034" cy="2806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232"/>
            <p:cNvGrpSpPr>
              <a:grpSpLocks/>
            </p:cNvGrpSpPr>
            <p:nvPr/>
          </p:nvGrpSpPr>
          <p:grpSpPr bwMode="auto">
            <a:xfrm>
              <a:off x="3402339" y="4395028"/>
              <a:ext cx="1098850" cy="566300"/>
              <a:chOff x="150" y="3586"/>
              <a:chExt cx="1386" cy="631"/>
            </a:xfrm>
          </p:grpSpPr>
          <p:sp>
            <p:nvSpPr>
              <p:cNvPr id="3188" name="Oval 234"/>
              <p:cNvSpPr>
                <a:spLocks noChangeArrowheads="1"/>
              </p:cNvSpPr>
              <p:nvPr/>
            </p:nvSpPr>
            <p:spPr bwMode="gray">
              <a:xfrm>
                <a:off x="150" y="4045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21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396" y="3586"/>
                <a:ext cx="140" cy="31"/>
                <a:chOff x="2526" y="1060"/>
                <a:chExt cx="842" cy="205"/>
              </a:xfrm>
            </p:grpSpPr>
            <p:grpSp>
              <p:nvGrpSpPr>
                <p:cNvPr id="22" name="Group 236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95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96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97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98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23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686" y="1099"/>
                  <a:ext cx="682" cy="166"/>
                  <a:chOff x="1565" y="2568"/>
                  <a:chExt cx="1028" cy="249"/>
                </a:xfrm>
              </p:grpSpPr>
              <p:sp>
                <p:nvSpPr>
                  <p:cNvPr id="3192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93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94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121" name="AutoShape 264"/>
            <p:cNvSpPr>
              <a:spLocks noChangeArrowheads="1"/>
            </p:cNvSpPr>
            <p:nvPr/>
          </p:nvSpPr>
          <p:spPr bwMode="gray">
            <a:xfrm>
              <a:off x="928859" y="5048007"/>
              <a:ext cx="1769390" cy="545130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k-KZ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Ынтымақтастық</a:t>
              </a:r>
              <a:endPara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32"/>
            <p:cNvGrpSpPr>
              <a:grpSpLocks/>
            </p:cNvGrpSpPr>
            <p:nvPr/>
          </p:nvGrpSpPr>
          <p:grpSpPr bwMode="auto">
            <a:xfrm>
              <a:off x="4549849" y="3489308"/>
              <a:ext cx="1006086" cy="875926"/>
              <a:chOff x="609" y="3134"/>
              <a:chExt cx="1269" cy="976"/>
            </a:xfrm>
          </p:grpSpPr>
          <p:pic>
            <p:nvPicPr>
              <p:cNvPr id="3175" name="Picture 23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704" y="313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" name="Oval 234"/>
              <p:cNvSpPr>
                <a:spLocks noChangeArrowheads="1"/>
              </p:cNvSpPr>
              <p:nvPr/>
            </p:nvSpPr>
            <p:spPr bwMode="gray">
              <a:xfrm>
                <a:off x="1704" y="3150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25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609" y="3452"/>
                <a:ext cx="973" cy="658"/>
                <a:chOff x="2525" y="-1198"/>
                <a:chExt cx="5899" cy="4311"/>
              </a:xfrm>
            </p:grpSpPr>
            <p:grpSp>
              <p:nvGrpSpPr>
                <p:cNvPr id="26" name="Group 236"/>
                <p:cNvGrpSpPr>
                  <a:grpSpLocks/>
                </p:cNvGrpSpPr>
                <p:nvPr/>
              </p:nvGrpSpPr>
              <p:grpSpPr bwMode="auto">
                <a:xfrm>
                  <a:off x="2525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84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5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6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7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27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977" y="-1198"/>
                  <a:ext cx="5447" cy="4311"/>
                  <a:chOff x="1565" y="-2391"/>
                  <a:chExt cx="8207" cy="6467"/>
                </a:xfrm>
              </p:grpSpPr>
              <p:sp>
                <p:nvSpPr>
                  <p:cNvPr id="3180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1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2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83" name="AutoShape 245"/>
                  <p:cNvSpPr>
                    <a:spLocks noChangeArrowheads="1"/>
                  </p:cNvSpPr>
                  <p:nvPr/>
                </p:nvSpPr>
                <p:spPr bwMode="gray">
                  <a:xfrm rot="6906312" flipH="1">
                    <a:off x="3218" y="-2477"/>
                    <a:ext cx="6467" cy="66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3102" name="Text Box 271"/>
            <p:cNvSpPr txBox="1">
              <a:spLocks noChangeArrowheads="1"/>
            </p:cNvSpPr>
            <p:nvPr/>
          </p:nvSpPr>
          <p:spPr bwMode="black">
            <a:xfrm>
              <a:off x="7546393" y="3672337"/>
              <a:ext cx="1643074" cy="3118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232"/>
            <p:cNvGrpSpPr>
              <a:grpSpLocks/>
            </p:cNvGrpSpPr>
            <p:nvPr/>
          </p:nvGrpSpPr>
          <p:grpSpPr bwMode="auto">
            <a:xfrm>
              <a:off x="5745924" y="2810997"/>
              <a:ext cx="826908" cy="693738"/>
              <a:chOff x="1394" y="2843"/>
              <a:chExt cx="1043" cy="773"/>
            </a:xfrm>
          </p:grpSpPr>
          <p:grpSp>
            <p:nvGrpSpPr>
              <p:cNvPr id="29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394" y="3580"/>
                <a:ext cx="148" cy="36"/>
                <a:chOff x="2524" y="1060"/>
                <a:chExt cx="898" cy="236"/>
              </a:xfrm>
            </p:grpSpPr>
            <p:grpSp>
              <p:nvGrpSpPr>
                <p:cNvPr id="30" name="Group 236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1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72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73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74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31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67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68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69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70" name="AutoShape 2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sp>
            <p:nvSpPr>
              <p:cNvPr id="3164" name="Oval 234"/>
              <p:cNvSpPr>
                <a:spLocks noChangeArrowheads="1"/>
              </p:cNvSpPr>
              <p:nvPr/>
            </p:nvSpPr>
            <p:spPr bwMode="gray">
              <a:xfrm flipH="1" flipV="1">
                <a:off x="2204" y="2843"/>
                <a:ext cx="233" cy="18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3104" name="Text Box 271"/>
            <p:cNvSpPr txBox="1">
              <a:spLocks noChangeArrowheads="1"/>
            </p:cNvSpPr>
            <p:nvPr/>
          </p:nvSpPr>
          <p:spPr bwMode="black">
            <a:xfrm>
              <a:off x="3504928" y="4951069"/>
              <a:ext cx="1955541" cy="3118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232"/>
            <p:cNvGrpSpPr>
              <a:grpSpLocks/>
            </p:cNvGrpSpPr>
            <p:nvPr/>
          </p:nvGrpSpPr>
          <p:grpSpPr bwMode="auto">
            <a:xfrm>
              <a:off x="6601772" y="2684833"/>
              <a:ext cx="197413" cy="237829"/>
              <a:chOff x="1395" y="3352"/>
              <a:chExt cx="249" cy="265"/>
            </a:xfrm>
          </p:grpSpPr>
          <p:grpSp>
            <p:nvGrpSpPr>
              <p:cNvPr id="33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395" y="3581"/>
                <a:ext cx="148" cy="36"/>
                <a:chOff x="2523" y="1060"/>
                <a:chExt cx="899" cy="236"/>
              </a:xfrm>
            </p:grpSpPr>
            <p:grpSp>
              <p:nvGrpSpPr>
                <p:cNvPr id="34" name="Group 236"/>
                <p:cNvGrpSpPr>
                  <a:grpSpLocks/>
                </p:cNvGrpSpPr>
                <p:nvPr/>
              </p:nvGrpSpPr>
              <p:grpSpPr bwMode="auto">
                <a:xfrm>
                  <a:off x="2523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59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60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61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62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35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55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56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57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58" name="AutoShape 2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pic>
            <p:nvPicPr>
              <p:cNvPr id="3152" name="Picture 246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3740"/>
              <a:stretch>
                <a:fillRect/>
              </a:stretch>
            </p:blipFill>
            <p:spPr bwMode="gray">
              <a:xfrm rot="-2569845">
                <a:off x="1515" y="3352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2" name="AutoShape 264"/>
            <p:cNvSpPr>
              <a:spLocks noChangeArrowheads="1"/>
            </p:cNvSpPr>
            <p:nvPr/>
          </p:nvSpPr>
          <p:spPr bwMode="gray">
            <a:xfrm>
              <a:off x="6028444" y="1796522"/>
              <a:ext cx="1522908" cy="427742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k-KZ" sz="1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Ғылымилық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7" name="Text Box 271"/>
            <p:cNvSpPr txBox="1">
              <a:spLocks noChangeArrowheads="1"/>
            </p:cNvSpPr>
            <p:nvPr/>
          </p:nvSpPr>
          <p:spPr bwMode="black">
            <a:xfrm>
              <a:off x="7762619" y="2099790"/>
              <a:ext cx="1123252" cy="3118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232"/>
            <p:cNvGrpSpPr>
              <a:grpSpLocks/>
            </p:cNvGrpSpPr>
            <p:nvPr/>
          </p:nvGrpSpPr>
          <p:grpSpPr bwMode="auto">
            <a:xfrm>
              <a:off x="7391378" y="2147061"/>
              <a:ext cx="208511" cy="276419"/>
              <a:chOff x="1397" y="3310"/>
              <a:chExt cx="263" cy="308"/>
            </a:xfrm>
          </p:grpSpPr>
          <p:sp>
            <p:nvSpPr>
              <p:cNvPr id="3139" name="Oval 234"/>
              <p:cNvSpPr>
                <a:spLocks noChangeArrowheads="1"/>
              </p:cNvSpPr>
              <p:nvPr/>
            </p:nvSpPr>
            <p:spPr bwMode="gray">
              <a:xfrm>
                <a:off x="1487" y="3310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37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397" y="3582"/>
                <a:ext cx="148" cy="36"/>
                <a:chOff x="2522" y="1060"/>
                <a:chExt cx="900" cy="236"/>
              </a:xfrm>
            </p:grpSpPr>
            <p:grpSp>
              <p:nvGrpSpPr>
                <p:cNvPr id="38" name="Group 236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47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48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49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50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39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43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44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45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46" name="AutoShape 2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189" name="AutoShape 264"/>
            <p:cNvSpPr>
              <a:spLocks noChangeArrowheads="1"/>
            </p:cNvSpPr>
            <p:nvPr/>
          </p:nvSpPr>
          <p:spPr bwMode="gray">
            <a:xfrm>
              <a:off x="6836919" y="1257824"/>
              <a:ext cx="1514044" cy="429351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k-KZ" sz="1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Дамытушылық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Text Box 271"/>
            <p:cNvSpPr txBox="1">
              <a:spLocks noChangeArrowheads="1"/>
            </p:cNvSpPr>
            <p:nvPr/>
          </p:nvSpPr>
          <p:spPr bwMode="black">
            <a:xfrm>
              <a:off x="8442903" y="1530939"/>
              <a:ext cx="1176910" cy="3118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Group 232"/>
            <p:cNvGrpSpPr>
              <a:grpSpLocks/>
            </p:cNvGrpSpPr>
            <p:nvPr/>
          </p:nvGrpSpPr>
          <p:grpSpPr bwMode="auto">
            <a:xfrm>
              <a:off x="8006575" y="1621327"/>
              <a:ext cx="414645" cy="386807"/>
              <a:chOff x="1362" y="3189"/>
              <a:chExt cx="523" cy="431"/>
            </a:xfrm>
          </p:grpSpPr>
          <p:sp>
            <p:nvSpPr>
              <p:cNvPr id="3127" name="Oval 234"/>
              <p:cNvSpPr>
                <a:spLocks noChangeArrowheads="1"/>
              </p:cNvSpPr>
              <p:nvPr/>
            </p:nvSpPr>
            <p:spPr bwMode="gray">
              <a:xfrm>
                <a:off x="1691" y="3230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43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362" y="3189"/>
                <a:ext cx="523" cy="431"/>
                <a:chOff x="79" y="590"/>
                <a:chExt cx="3184" cy="2823"/>
              </a:xfrm>
            </p:grpSpPr>
            <p:grpSp>
              <p:nvGrpSpPr>
                <p:cNvPr id="44" name="Group 236"/>
                <p:cNvGrpSpPr>
                  <a:grpSpLocks/>
                </p:cNvGrpSpPr>
                <p:nvPr/>
              </p:nvGrpSpPr>
              <p:grpSpPr bwMode="auto">
                <a:xfrm>
                  <a:off x="2521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35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6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7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8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46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79" y="590"/>
                  <a:ext cx="2920" cy="2823"/>
                  <a:chOff x="-1717" y="2568"/>
                  <a:chExt cx="4400" cy="4237"/>
                </a:xfrm>
              </p:grpSpPr>
              <p:sp>
                <p:nvSpPr>
                  <p:cNvPr id="3131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2" name="AutoShape 243"/>
                  <p:cNvSpPr>
                    <a:spLocks noChangeArrowheads="1"/>
                  </p:cNvSpPr>
                  <p:nvPr/>
                </p:nvSpPr>
                <p:spPr bwMode="gray">
                  <a:xfrm rot="6078281" flipH="1">
                    <a:off x="-1564" y="5332"/>
                    <a:ext cx="1320" cy="162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0000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3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34" name="AutoShape 2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206" name="AutoShape 264"/>
            <p:cNvSpPr>
              <a:spLocks noChangeArrowheads="1"/>
            </p:cNvSpPr>
            <p:nvPr/>
          </p:nvSpPr>
          <p:spPr bwMode="gray">
            <a:xfrm>
              <a:off x="7664652" y="883148"/>
              <a:ext cx="1279226" cy="339299"/>
            </a:xfrm>
            <a:prstGeom prst="roundRect">
              <a:avLst>
                <a:gd name="adj" fmla="val 22815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k-KZ" sz="1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НӘТИЖЕ</a:t>
              </a:r>
              <a:endParaRPr lang="ru-RU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232"/>
            <p:cNvGrpSpPr>
              <a:grpSpLocks/>
            </p:cNvGrpSpPr>
            <p:nvPr/>
          </p:nvGrpSpPr>
          <p:grpSpPr bwMode="auto">
            <a:xfrm>
              <a:off x="8608206" y="1187142"/>
              <a:ext cx="542289" cy="452323"/>
              <a:chOff x="1400" y="3116"/>
              <a:chExt cx="684" cy="504"/>
            </a:xfrm>
          </p:grpSpPr>
          <p:sp>
            <p:nvSpPr>
              <p:cNvPr id="3115" name="Oval 234"/>
              <p:cNvSpPr>
                <a:spLocks noChangeArrowheads="1"/>
              </p:cNvSpPr>
              <p:nvPr/>
            </p:nvSpPr>
            <p:spPr bwMode="gray">
              <a:xfrm>
                <a:off x="1911" y="3116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48" name="Group 235"/>
              <p:cNvGrpSpPr>
                <a:grpSpLocks/>
              </p:cNvGrpSpPr>
              <p:nvPr/>
            </p:nvGrpSpPr>
            <p:grpSpPr bwMode="auto">
              <a:xfrm rot="-1297425" flipH="1" flipV="1">
                <a:off x="1400" y="3584"/>
                <a:ext cx="148" cy="36"/>
                <a:chOff x="2520" y="1060"/>
                <a:chExt cx="902" cy="236"/>
              </a:xfrm>
            </p:grpSpPr>
            <p:grpSp>
              <p:nvGrpSpPr>
                <p:cNvPr id="49" name="Group 236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23" name="AutoShape 2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4" name="AutoShape 2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5" name="AutoShape 2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6" name="AutoShape 2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50" name="Group 24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19" name="AutoShape 2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0" name="AutoShape 2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1" name="AutoShape 2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3122" name="AutoShape 2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3114" name="Text Box 271"/>
            <p:cNvSpPr txBox="1">
              <a:spLocks noChangeArrowheads="1"/>
            </p:cNvSpPr>
            <p:nvPr/>
          </p:nvSpPr>
          <p:spPr bwMode="black">
            <a:xfrm>
              <a:off x="4276027" y="4423590"/>
              <a:ext cx="1890204" cy="3118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0" name="Прямоугольник 179"/>
          <p:cNvSpPr/>
          <p:nvPr/>
        </p:nvSpPr>
        <p:spPr>
          <a:xfrm>
            <a:off x="357188" y="857250"/>
            <a:ext cx="4143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kk-K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kk-K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Табысты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мектепке қадам жасаудың бір жолы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Прямоугольник 189"/>
          <p:cNvSpPr>
            <a:spLocks noChangeArrowheads="1"/>
          </p:cNvSpPr>
          <p:nvPr/>
        </p:nvSpPr>
        <p:spPr bwMode="auto">
          <a:xfrm>
            <a:off x="4040188" y="3244850"/>
            <a:ext cx="121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/>
              <a:t>                </a:t>
            </a:r>
            <a:endParaRPr lang="ru-RU" altLang="ru-RU"/>
          </a:p>
        </p:txBody>
      </p:sp>
      <p:sp>
        <p:nvSpPr>
          <p:cNvPr id="193" name="AutoShape 263"/>
          <p:cNvSpPr>
            <a:spLocks noChangeArrowheads="1"/>
          </p:cNvSpPr>
          <p:nvPr/>
        </p:nvSpPr>
        <p:spPr bwMode="gray">
          <a:xfrm>
            <a:off x="4714875" y="2714625"/>
            <a:ext cx="1403350" cy="428625"/>
          </a:xfrm>
          <a:prstGeom prst="roundRect">
            <a:avLst>
              <a:gd name="adj" fmla="val 2281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kk-KZ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AutoShape 263"/>
          <p:cNvSpPr>
            <a:spLocks noChangeArrowheads="1"/>
          </p:cNvSpPr>
          <p:nvPr/>
        </p:nvSpPr>
        <p:spPr bwMode="gray">
          <a:xfrm>
            <a:off x="1885950" y="4629150"/>
            <a:ext cx="1357313" cy="458788"/>
          </a:xfrm>
          <a:prstGeom prst="roundRect">
            <a:avLst>
              <a:gd name="adj" fmla="val 2281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Шынайылық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AutoShape 263"/>
          <p:cNvSpPr>
            <a:spLocks noChangeArrowheads="1"/>
          </p:cNvSpPr>
          <p:nvPr/>
        </p:nvSpPr>
        <p:spPr bwMode="gray">
          <a:xfrm>
            <a:off x="2483768" y="4005064"/>
            <a:ext cx="1731045" cy="495499"/>
          </a:xfrm>
          <a:prstGeom prst="roundRect">
            <a:avLst>
              <a:gd name="adj" fmla="val 2281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Ақпараттық</a:t>
            </a:r>
          </a:p>
          <a:p>
            <a:pPr algn="ctr">
              <a:defRPr/>
            </a:pPr>
            <a:r>
              <a:rPr lang="kk-K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айқындылық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239"/>
          <p:cNvSpPr>
            <a:spLocks noChangeArrowheads="1"/>
          </p:cNvSpPr>
          <p:nvPr/>
        </p:nvSpPr>
        <p:spPr bwMode="gray">
          <a:xfrm rot="5076502" flipH="1" flipV="1">
            <a:off x="5039519" y="4318794"/>
            <a:ext cx="20637" cy="66675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5" name="Oval 234"/>
          <p:cNvSpPr>
            <a:spLocks noChangeArrowheads="1"/>
          </p:cNvSpPr>
          <p:nvPr/>
        </p:nvSpPr>
        <p:spPr bwMode="gray">
          <a:xfrm>
            <a:off x="4143375" y="4357688"/>
            <a:ext cx="131763" cy="152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467544" y="234888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сыншы</a:t>
            </a:r>
          </a:p>
          <a:p>
            <a:pPr>
              <a:defRPr/>
            </a:pPr>
            <a:r>
              <a:rPr lang="kk-K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әріптестердің</a:t>
            </a:r>
          </a:p>
          <a:p>
            <a:pPr>
              <a:defRPr/>
            </a:pPr>
            <a:r>
              <a:rPr lang="kk-K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тобы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ИТ сообщества – составим каталог вместе! @ Клуб Успешных Менеджеров  Программист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645025"/>
            <a:ext cx="252027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133</Words>
  <Application>Microsoft Office PowerPoint</Application>
  <PresentationFormat>Экран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Дамуға бағытталған серіктестік  Жетекші мектеп: Әлихан Бөкейхан атындағы №76 мектеп-лицей Серіктес мектептер: №66,89 мектеп-лицейлер және №77 мектеп-гимназия </vt:lpstr>
      <vt:lpstr>Слайд 2</vt:lpstr>
      <vt:lpstr>Слайд 3</vt:lpstr>
      <vt:lpstr>Слайд 4</vt:lpstr>
      <vt:lpstr>Дамуға бағытталған серіктестік аясындағы  “Педагогикалық шеберхана”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Дамуға бағытталған серіктестік   ЖЕТЕКШІ МЕКТЕПТЕРДІҢ ЖҰМЫСЫН ҮЙЛЕСТІРУ Жетекші мектеп: Әлихан Бөкейхан атындағы №76 мектеп-лицей Серіктес мектептер: №66,89 мектеп-лицейлер және №77 мектеп-гимназия</dc:title>
  <dc:creator>Zavuch2.5</dc:creator>
  <cp:lastModifiedBy>Zavuch2.5</cp:lastModifiedBy>
  <cp:revision>4</cp:revision>
  <dcterms:created xsi:type="dcterms:W3CDTF">2020-12-09T07:57:59Z</dcterms:created>
  <dcterms:modified xsi:type="dcterms:W3CDTF">2020-12-13T11:35:21Z</dcterms:modified>
</cp:coreProperties>
</file>