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5" r:id="rId3"/>
    <p:sldId id="282" r:id="rId4"/>
    <p:sldId id="283" r:id="rId5"/>
    <p:sldId id="284" r:id="rId6"/>
  </p:sldIdLst>
  <p:sldSz cx="9144000" cy="6858000" type="screen4x3"/>
  <p:notesSz cx="6742113" cy="98758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D0DB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82" autoAdjust="0"/>
    <p:restoredTop sz="94660"/>
  </p:normalViewPr>
  <p:slideViewPr>
    <p:cSldViewPr>
      <p:cViewPr>
        <p:scale>
          <a:sx n="75" d="100"/>
          <a:sy n="75" d="100"/>
        </p:scale>
        <p:origin x="-2652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06DD0A-8230-4766-80CC-18AAD64355B9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206DD0A-8230-4766-80CC-18AAD64355B9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06DD0A-8230-4766-80CC-18AAD64355B9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06DD0A-8230-4766-80CC-18AAD64355B9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765822-BA51-4EDC-978D-75C95BD6A2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edg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42" y="3356992"/>
            <a:ext cx="8286776" cy="1944216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2020 жылдың 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қаңтар-желтоқсан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айларындағы</a:t>
            </a:r>
          </a:p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бюджеттің жұмсалуы туралы ақпарат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21579" y="6165304"/>
            <a:ext cx="2154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Нұр-Сұлтан    2020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" descr="blob:https://web.whatsapp.com/14d0e796-1b02-4632-bb9e-160e996d312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48680"/>
            <a:ext cx="2782805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467961"/>
            <a:ext cx="4092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1D0DB3"/>
                </a:solidFill>
                <a:latin typeface="Times New Roman" pitchFamily="18" charset="0"/>
                <a:cs typeface="Times New Roman" pitchFamily="18" charset="0"/>
              </a:rPr>
              <a:t>Жергілікті бюджет</a:t>
            </a:r>
            <a:endParaRPr lang="ru-RU" sz="3600" b="1" dirty="0">
              <a:solidFill>
                <a:srgbClr val="1D0D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4097583"/>
              </p:ext>
            </p:extLst>
          </p:nvPr>
        </p:nvGraphicFramePr>
        <p:xfrm>
          <a:off x="1403648" y="1400977"/>
          <a:ext cx="7056784" cy="4279703"/>
        </p:xfrm>
        <a:graphic>
          <a:graphicData uri="http://schemas.openxmlformats.org/drawingml/2006/table">
            <a:tbl>
              <a:tblPr/>
              <a:tblGrid>
                <a:gridCol w="4320480"/>
                <a:gridCol w="2736304"/>
              </a:tblGrid>
              <a:tr h="86998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1" i="0" u="none" strike="noStrike" dirty="0" err="1">
                          <a:solidFill>
                            <a:srgbClr val="FFFFFF"/>
                          </a:solidFill>
                          <a:latin typeface="Times New Roman"/>
                        </a:rPr>
                        <a:t>Қызмет, тауар</a:t>
                      </a: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FFFFFF"/>
                          </a:solidFill>
                          <a:latin typeface="Times New Roman"/>
                        </a:rPr>
                        <a:t>немесе</a:t>
                      </a: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FFFFFF"/>
                          </a:solidFill>
                          <a:latin typeface="Times New Roman"/>
                        </a:rPr>
                        <a:t>жұмыс  түрі</a:t>
                      </a: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Жалпы</a:t>
                      </a:r>
                      <a:r>
                        <a:rPr lang="kk-KZ" sz="2000" b="1" i="0" u="none" strike="noStrike" baseline="0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көлемі, 2020 ж. 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A2BF"/>
                    </a:solidFill>
                  </a:tcPr>
                </a:tc>
              </a:tr>
              <a:tr h="46745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Жалақы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қоры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389</a:t>
                      </a:r>
                      <a:r>
                        <a:rPr lang="kk-KZ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029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439961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Кезекші сыныптар</a:t>
                      </a:r>
                      <a:r>
                        <a:rPr lang="kk-KZ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/1-5 сынып/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  <a:r>
                        <a:rPr lang="kk-KZ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052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Ғимараттың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сақталуын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және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білім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беру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қызметін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қамтамасыз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ету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  <a:p>
                      <a:pPr algn="l" rtl="0" fontAlgn="t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  <a:r>
                        <a:rPr lang="kk-KZ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141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86998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Оқушыларды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(1-4)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тамақтандыру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  <a:p>
                      <a:pPr algn="l" rtl="0" fontAlgn="t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r>
                        <a:rPr lang="kk-KZ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095 </a:t>
                      </a:r>
                    </a:p>
                    <a:p>
                      <a:pPr algn="ctr" fontAlgn="t"/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/</a:t>
                      </a:r>
                      <a:r>
                        <a:rPr lang="kk-KZ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қантар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наурыз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2020 ж/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35578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ЖАЛПЫ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437</a:t>
                      </a:r>
                      <a:r>
                        <a:rPr lang="kk-KZ" sz="1800" b="1" i="0" u="none" strike="noStrike" baseline="0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 317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784"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8430" y="548680"/>
            <a:ext cx="5159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solidFill>
                  <a:srgbClr val="1D0DB3"/>
                </a:solidFill>
                <a:latin typeface="Times New Roman" pitchFamily="18" charset="0"/>
                <a:cs typeface="Times New Roman" pitchFamily="18" charset="0"/>
              </a:rPr>
              <a:t>Республикалық бюджет</a:t>
            </a:r>
            <a:endParaRPr lang="ru-RU" sz="3600" b="1" dirty="0">
              <a:solidFill>
                <a:srgbClr val="1D0D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2989861"/>
              </p:ext>
            </p:extLst>
          </p:nvPr>
        </p:nvGraphicFramePr>
        <p:xfrm>
          <a:off x="1115616" y="1412776"/>
          <a:ext cx="7344816" cy="4508336"/>
        </p:xfrm>
        <a:graphic>
          <a:graphicData uri="http://schemas.openxmlformats.org/drawingml/2006/table">
            <a:tbl>
              <a:tblPr/>
              <a:tblGrid>
                <a:gridCol w="5688632"/>
                <a:gridCol w="1656184"/>
              </a:tblGrid>
              <a:tr h="105097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1" i="0" u="none" strike="noStrike" dirty="0" err="1">
                          <a:solidFill>
                            <a:srgbClr val="FFFFFF"/>
                          </a:solidFill>
                          <a:latin typeface="Times New Roman"/>
                        </a:rPr>
                        <a:t>Қызмет, тауар</a:t>
                      </a: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FFFFFF"/>
                          </a:solidFill>
                          <a:latin typeface="Times New Roman"/>
                        </a:rPr>
                        <a:t>немесе</a:t>
                      </a: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FFFFFF"/>
                          </a:solidFill>
                          <a:latin typeface="Times New Roman"/>
                        </a:rPr>
                        <a:t>жұмыс  түрі</a:t>
                      </a: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Жалпы</a:t>
                      </a:r>
                      <a:r>
                        <a:rPr lang="kk-KZ" sz="2000" b="1" i="0" u="none" strike="noStrike" baseline="0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көлемі, </a:t>
                      </a:r>
                    </a:p>
                    <a:p>
                      <a:pPr algn="ctr" fontAlgn="t"/>
                      <a:r>
                        <a:rPr lang="kk-KZ" sz="2000" b="1" i="0" u="none" strike="noStrike" baseline="0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2020 ж. 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A2BF"/>
                    </a:solidFill>
                  </a:tcPr>
                </a:tc>
              </a:tr>
              <a:tr h="39313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Жалақы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қоры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290</a:t>
                      </a:r>
                      <a:r>
                        <a:rPr lang="kk-KZ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905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395470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Ынталандырушы төлем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7 169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393137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Шаруашылық тауарлары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4 569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39313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Кеңсе тауарлары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1 150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70306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Ғимараттың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сақталуын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және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білім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беру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қызметін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қамтамасыз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ету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13</a:t>
                      </a:r>
                      <a:r>
                        <a:rPr lang="kk-KZ" sz="20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706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393137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АКТИВТЕР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40 674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393137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Моноблок</a:t>
                      </a:r>
                      <a:r>
                        <a:rPr lang="kk-KZ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  <a:r>
                        <a:rPr lang="kk-KZ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380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137">
                <a:tc>
                  <a:txBody>
                    <a:bodyPr/>
                    <a:lstStyle/>
                    <a:p>
                      <a:pPr algn="l" rtl="0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Компьютер офисный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3 294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0504" y="611977"/>
            <a:ext cx="7699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solidFill>
                  <a:srgbClr val="1D0DB3"/>
                </a:solidFill>
                <a:latin typeface="Times New Roman" pitchFamily="18" charset="0"/>
                <a:cs typeface="Times New Roman" pitchFamily="18" charset="0"/>
              </a:rPr>
              <a:t>163 сп. Жалпы оқу қорының жұмсалуы </a:t>
            </a:r>
            <a:endParaRPr lang="ru-RU" sz="3200" b="1" dirty="0">
              <a:solidFill>
                <a:srgbClr val="1D0D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59898098"/>
              </p:ext>
            </p:extLst>
          </p:nvPr>
        </p:nvGraphicFramePr>
        <p:xfrm>
          <a:off x="1331640" y="1700808"/>
          <a:ext cx="6624736" cy="3168352"/>
        </p:xfrm>
        <a:graphic>
          <a:graphicData uri="http://schemas.openxmlformats.org/drawingml/2006/table">
            <a:tbl>
              <a:tblPr/>
              <a:tblGrid>
                <a:gridCol w="4409322"/>
                <a:gridCol w="2215414"/>
              </a:tblGrid>
              <a:tr h="14022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1" i="0" u="none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Қызмет, тауар</a:t>
                      </a: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немесе</a:t>
                      </a: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жұмыс  түрі</a:t>
                      </a: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Жалпы</a:t>
                      </a:r>
                      <a:r>
                        <a:rPr lang="kk-KZ" sz="2000" b="1" i="0" u="none" strike="noStrike" baseline="0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көлемі, 2020 ж. 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A2BF"/>
                    </a:solidFill>
                  </a:tcPr>
                </a:tc>
              </a:tr>
              <a:tr h="84106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Тамақтандыру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kk-KZ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337 </a:t>
                      </a:r>
                    </a:p>
                    <a:p>
                      <a:pPr algn="ctr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/қантар-наурыз/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92504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Сертификаты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всеобуч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991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57508"/>
            <a:ext cx="8909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 smtClean="0">
                <a:solidFill>
                  <a:srgbClr val="1D0DB3"/>
                </a:solidFill>
                <a:latin typeface="Times New Roman" pitchFamily="18" charset="0"/>
                <a:cs typeface="Times New Roman" pitchFamily="18" charset="0"/>
              </a:rPr>
              <a:t>Ақылы қызмет шеңберіндегі қаражаттың жұмсалуы </a:t>
            </a:r>
            <a:endParaRPr lang="ru-RU" sz="2800" b="1" dirty="0">
              <a:solidFill>
                <a:srgbClr val="1D0D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1946165"/>
              </p:ext>
            </p:extLst>
          </p:nvPr>
        </p:nvGraphicFramePr>
        <p:xfrm>
          <a:off x="1403648" y="1484784"/>
          <a:ext cx="6303074" cy="2880319"/>
        </p:xfrm>
        <a:graphic>
          <a:graphicData uri="http://schemas.openxmlformats.org/drawingml/2006/table">
            <a:tbl>
              <a:tblPr/>
              <a:tblGrid>
                <a:gridCol w="4070826"/>
                <a:gridCol w="2232248"/>
              </a:tblGrid>
              <a:tr h="79533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1" i="0" u="none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Қызмет, тауар</a:t>
                      </a: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немесе</a:t>
                      </a: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жұмыс  түрі</a:t>
                      </a: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Жалпы</a:t>
                      </a:r>
                      <a:r>
                        <a:rPr lang="kk-KZ" sz="2000" b="1" i="0" u="none" strike="noStrike" baseline="0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көлемі, </a:t>
                      </a:r>
                    </a:p>
                    <a:p>
                      <a:pPr algn="ctr" fontAlgn="t"/>
                      <a:r>
                        <a:rPr lang="kk-KZ" sz="2000" b="1" i="0" u="none" strike="noStrike" baseline="0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2020 ж. </a:t>
                      </a:r>
                      <a:endParaRPr lang="ru-RU" sz="20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A2BF"/>
                    </a:solidFill>
                  </a:tcPr>
                </a:tc>
              </a:tr>
              <a:tr h="48880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Жалақы қоры 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kk-KZ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220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  <a:tr h="81468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Принтер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жөндеу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l" rtl="0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картридж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толықтыру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781496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2 470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2273</TotalTime>
  <Words>171</Words>
  <Application>Microsoft Office PowerPoint</Application>
  <PresentationFormat>Экран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Слайд 1</vt:lpstr>
      <vt:lpstr>Слайд 2</vt:lpstr>
      <vt:lpstr>Слайд 3</vt:lpstr>
      <vt:lpstr>Слайд 4</vt:lpstr>
      <vt:lpstr>Слайд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“Өрлеу” біліктілікті арттыру ұлттық орталығы” АҚ филиалы  Қазақстан Республикасы  білім беру жүйесіндегі басшы және ғылыми-педагогикалық қызметкерлерінің біліктілігін арттыратын республикалық институты</dc:title>
  <dc:creator>user</dc:creator>
  <cp:lastModifiedBy>Ernur</cp:lastModifiedBy>
  <cp:revision>261</cp:revision>
  <dcterms:created xsi:type="dcterms:W3CDTF">2017-11-02T10:17:04Z</dcterms:created>
  <dcterms:modified xsi:type="dcterms:W3CDTF">2020-12-02T10:24:14Z</dcterms:modified>
</cp:coreProperties>
</file>