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8" r:id="rId3"/>
    <p:sldId id="256" r:id="rId4"/>
    <p:sldId id="257" r:id="rId5"/>
    <p:sldId id="258" r:id="rId6"/>
    <p:sldId id="259" r:id="rId8"/>
    <p:sldId id="261" r:id="rId9"/>
    <p:sldId id="262" r:id="rId10"/>
    <p:sldId id="269" r:id="rId11"/>
    <p:sldId id="270" r:id="rId12"/>
    <p:sldId id="263" r:id="rId13"/>
    <p:sldId id="267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ECCB7-8029-4512-AF52-5C74B9A970C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2CB4F-1EEC-46B6-B034-1A86DF949E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2CB4F-1EEC-46B6-B034-1A86DF949E6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54DF21-7BD9-43DD-B0AE-4603CB5BCF21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536D2-4F48-4450-ACAD-03907C97107F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adilet.zan.kz/rus/docs/V2000020837#z6" TargetMode="Externa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Проведение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закупа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соответствии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с </a:t>
            </a: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Приказом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Министра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образования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науки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РК 08.06.2020 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  <a:hlinkClick r:id="rId5"/>
              </a:rPr>
              <a:t>№ 235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</a:t>
            </a:r>
            <a:endParaRPr lang="en-US" sz="3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Freeform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9"/>
          <a:stretch>
            <a:fillRect/>
          </a:stretch>
        </p:blipFill>
        <p:spPr>
          <a:xfrm>
            <a:off x="647240" y="2628898"/>
            <a:ext cx="2936836" cy="1828803"/>
          </a:xfrm>
          <a:prstGeom prst="rect">
            <a:avLst/>
          </a:prstGeom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221" y="161815"/>
            <a:ext cx="9393624" cy="6291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Формирование протокола итогов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5646" y="978409"/>
            <a:ext cx="3293615" cy="1641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42249"/>
            <a:ext cx="4099924" cy="21361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76" y="3629667"/>
            <a:ext cx="6330865" cy="2977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776" y="1142249"/>
            <a:ext cx="2122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Есть возможность </a:t>
            </a:r>
            <a:r>
              <a:rPr lang="ru-RU" b="1" u="sng" dirty="0"/>
              <a:t>«Возобновить голосование»</a:t>
            </a:r>
            <a:r>
              <a:rPr lang="ru-RU" dirty="0"/>
              <a:t> после завершения.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302845" y="1142249"/>
            <a:ext cx="1629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После завершения голосования необходимо </a:t>
            </a:r>
            <a:r>
              <a:rPr lang="ru-RU" b="1" dirty="0"/>
              <a:t>сформировать итоги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32483" y="3702867"/>
            <a:ext cx="41827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!!!</a:t>
            </a:r>
            <a:r>
              <a:rPr lang="ru-RU" dirty="0"/>
              <a:t> Необходимо проверить сформированный </a:t>
            </a:r>
            <a:r>
              <a:rPr lang="ru-RU" b="1" dirty="0"/>
              <a:t>Протокол итогов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/>
              <a:t>Если протокол корректный, то Секретарь подписывает.</a:t>
            </a:r>
            <a:endParaRPr lang="ru-RU" dirty="0"/>
          </a:p>
          <a:p>
            <a:r>
              <a:rPr lang="ru-RU" dirty="0"/>
              <a:t>После чего подписать протокол смогут проголосовавшие члены комиссии.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771" y="784092"/>
            <a:ext cx="11360458" cy="4532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ru-RU" sz="1600" dirty="0"/>
              <a:t>Победителем конкурса признается потенциальный поставщик, набравший </a:t>
            </a:r>
            <a:r>
              <a:rPr lang="ru-RU" sz="1600" b="1" u="sng" dirty="0"/>
              <a:t>наибольшее</a:t>
            </a:r>
            <a:r>
              <a:rPr lang="ru-RU" sz="1600" u="sng" dirty="0"/>
              <a:t> </a:t>
            </a:r>
            <a:r>
              <a:rPr lang="ru-RU" sz="1600" b="1" u="sng" dirty="0"/>
              <a:t>количество баллов</a:t>
            </a:r>
            <a:r>
              <a:rPr lang="ru-RU" sz="1600" dirty="0"/>
              <a:t>.</a:t>
            </a:r>
            <a:endParaRPr lang="ru-RU" sz="1600" dirty="0">
              <a:solidFill>
                <a:srgbClr val="333333"/>
              </a:solidFill>
            </a:endParaRPr>
          </a:p>
          <a:p>
            <a:pPr algn="just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ru-RU" sz="1400" dirty="0"/>
              <a:t>В случае если в конкурсе участвовал один потенциальный поставщик, представивший заявку в соответствии с требованиями конкурсной документации и отвечающий нормам настоящих Правил, то он признается победителем конкурса.</a:t>
            </a:r>
            <a:endParaRPr lang="ru-RU" sz="1400" dirty="0"/>
          </a:p>
          <a:p>
            <a:pPr lvl="0" algn="just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ru-RU" sz="1600" dirty="0"/>
              <a:t>Если два и более потенциальных поставщика набрали одинаковое количество баллов победителем признается участник конкурса, набравший наибольшее количество баллов по критерию "</a:t>
            </a:r>
            <a:r>
              <a:rPr lang="ru-RU" sz="1600" b="1" u="sng" dirty="0"/>
              <a:t>опыт работы за последние 5 лет</a:t>
            </a:r>
            <a:r>
              <a:rPr lang="ru-RU" sz="1600" dirty="0"/>
              <a:t>"</a:t>
            </a:r>
            <a:endParaRPr lang="ru-RU" sz="1600" dirty="0">
              <a:solidFill>
                <a:srgbClr val="333333"/>
              </a:solidFill>
            </a:endParaRPr>
          </a:p>
          <a:p>
            <a:pPr lvl="0" algn="just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ru-RU" sz="1600" dirty="0"/>
              <a:t>При равенстве количества баллов по критерию опыт работы, сопоставляется </a:t>
            </a:r>
            <a:r>
              <a:rPr lang="ru-RU" sz="1600" b="1" dirty="0"/>
              <a:t>сумма уплаченных налогов за четыре года</a:t>
            </a:r>
            <a:r>
              <a:rPr lang="ru-RU" sz="1600" dirty="0"/>
              <a:t>, предшествующие предыдущему году согласно данным информационных систем органов КГД</a:t>
            </a:r>
            <a:endParaRPr lang="ru-RU" sz="1600" dirty="0"/>
          </a:p>
          <a:p>
            <a:pPr lvl="0" algn="just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ru-RU" sz="1600" dirty="0"/>
              <a:t>В случае равенства сумм уплаченных налогов на последние 4 года, победителем признается поставщик, </a:t>
            </a:r>
            <a:r>
              <a:rPr lang="ru-RU" sz="1600" b="1" u="sng" dirty="0"/>
              <a:t>чья заявка была подана раньше.</a:t>
            </a:r>
            <a:endParaRPr lang="ru-RU" sz="1600" b="1" u="sng" dirty="0"/>
          </a:p>
          <a:p>
            <a:pPr lvl="0" algn="just">
              <a:spcBef>
                <a:spcPts val="800"/>
              </a:spcBef>
            </a:pPr>
            <a:endParaRPr lang="ru-RU" sz="1600" dirty="0">
              <a:solidFill>
                <a:srgbClr val="3333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3475" y="1863337"/>
            <a:ext cx="11360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1225858" y="4814422"/>
          <a:ext cx="9855692" cy="2044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923"/>
                <a:gridCol w="2463923"/>
                <a:gridCol w="2463923"/>
                <a:gridCol w="2463923"/>
              </a:tblGrid>
              <a:tr h="1059758">
                <a:tc>
                  <a:txBody>
                    <a:bodyPr/>
                    <a:lstStyle/>
                    <a:p>
                      <a:pPr algn="ctr"/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Roboto"/>
                        </a:rPr>
                        <a:t>Общий бал </a:t>
                      </a:r>
                      <a:endParaRPr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 по критерию «Опыт работы за последние 5 лет»</a:t>
                      </a:r>
                      <a:endParaRPr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Roboto"/>
                        </a:rPr>
                        <a:t>Сумма уплаченных налогов за 4 г.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</a:tr>
              <a:tr h="45380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Поставщик 1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28к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</a:tr>
              <a:tr h="45380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Поставщик 2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32к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3475" y="76206"/>
            <a:ext cx="9203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  <a:ea typeface="+mj-ea"/>
                <a:cs typeface="+mj-cs"/>
              </a:rPr>
              <a:t>Определение победителя</a:t>
            </a: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900" b="1" dirty="0"/>
              <a:t>Подписание ПИ членами комиссии. Особое мнение.</a:t>
            </a:r>
            <a:endParaRPr lang="ru-RU" sz="2900" b="1" dirty="0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" name="Freeform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820" y="3974021"/>
            <a:ext cx="6136277" cy="1288618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4574" y="2674355"/>
            <a:ext cx="4165146" cy="2951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случае несогласия с решением конкурсной комиссии любой член данной конкурсной комиссии выражает свое мнение, которое размещается на веб-портале в форме электронной копии документа – </a:t>
            </a:r>
            <a:r>
              <a:rPr lang="ru-RU" b="1" dirty="0"/>
              <a:t>Особое мнение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820" y="1246465"/>
            <a:ext cx="6136277" cy="2132356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386" y="5329672"/>
            <a:ext cx="9181185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err="1"/>
              <a:t>Публикация</a:t>
            </a:r>
            <a:r>
              <a:rPr lang="en-US" b="1" dirty="0"/>
              <a:t> </a:t>
            </a:r>
            <a:r>
              <a:rPr lang="en-US" b="1" dirty="0" err="1"/>
              <a:t>Протокола</a:t>
            </a:r>
            <a:r>
              <a:rPr lang="en-US" b="1" dirty="0"/>
              <a:t> </a:t>
            </a:r>
            <a:r>
              <a:rPr lang="en-US" b="1" dirty="0" err="1"/>
              <a:t>итогов</a:t>
            </a:r>
            <a:r>
              <a:rPr lang="en-US" b="1" dirty="0"/>
              <a:t>.</a:t>
            </a:r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86" y="1452819"/>
            <a:ext cx="4388454" cy="33681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0239" y="4292244"/>
            <a:ext cx="6799925" cy="12409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0568" y="1946902"/>
            <a:ext cx="6799925" cy="1189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386" y="469937"/>
            <a:ext cx="8654835" cy="8222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270568" y="1452819"/>
            <a:ext cx="671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Файлы об отсутствии подписей – обязательно!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51226" y="3749581"/>
            <a:ext cx="469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Экспертное Заключение при наличии.</a:t>
            </a:r>
            <a:endParaRPr lang="ru-RU" b="1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4798176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900" b="1" dirty="0" err="1"/>
              <a:t>Публикация</a:t>
            </a:r>
            <a:r>
              <a:rPr lang="en-US" sz="3900" b="1" dirty="0"/>
              <a:t> </a:t>
            </a:r>
            <a:r>
              <a:rPr lang="en-US" sz="3900" b="1" dirty="0" err="1"/>
              <a:t>Протокола</a:t>
            </a:r>
            <a:r>
              <a:rPr lang="en-US" sz="3900" b="1" dirty="0"/>
              <a:t> </a:t>
            </a:r>
            <a:r>
              <a:rPr lang="en-US" sz="3900" b="1" dirty="0" err="1"/>
              <a:t>итогов</a:t>
            </a:r>
            <a:endParaRPr lang="en-US" sz="3900" b="1" dirty="0"/>
          </a:p>
        </p:txBody>
      </p:sp>
      <p:sp>
        <p:nvSpPr>
          <p:cNvPr id="17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859" y="1758886"/>
            <a:ext cx="6757927" cy="1250214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19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646612" y="2662519"/>
            <a:ext cx="479767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Статус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объявления</a:t>
            </a:r>
            <a:r>
              <a:rPr lang="en-US" dirty="0">
                <a:latin typeface="+mj-lt"/>
                <a:ea typeface="+mj-ea"/>
                <a:cs typeface="+mj-cs"/>
              </a:rPr>
              <a:t> «</a:t>
            </a:r>
            <a:r>
              <a:rPr lang="en-US" dirty="0" err="1">
                <a:latin typeface="+mj-lt"/>
                <a:ea typeface="+mj-ea"/>
                <a:cs typeface="+mj-cs"/>
              </a:rPr>
              <a:t>Завершено</a:t>
            </a:r>
            <a:r>
              <a:rPr lang="en-US" dirty="0">
                <a:latin typeface="+mj-lt"/>
                <a:ea typeface="+mj-ea"/>
                <a:cs typeface="+mj-cs"/>
              </a:rPr>
              <a:t>»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Статусы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лотов</a:t>
            </a:r>
            <a:r>
              <a:rPr lang="en-US" dirty="0">
                <a:latin typeface="+mj-lt"/>
                <a:ea typeface="+mj-ea"/>
                <a:cs typeface="+mj-cs"/>
              </a:rPr>
              <a:t> «</a:t>
            </a:r>
            <a:r>
              <a:rPr lang="en-US" dirty="0" err="1">
                <a:latin typeface="+mj-lt"/>
                <a:ea typeface="+mj-ea"/>
                <a:cs typeface="+mj-cs"/>
              </a:rPr>
              <a:t>Закупка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состоялась</a:t>
            </a:r>
            <a:r>
              <a:rPr lang="en-US" dirty="0">
                <a:latin typeface="+mj-lt"/>
                <a:ea typeface="+mj-ea"/>
                <a:cs typeface="+mj-cs"/>
              </a:rPr>
              <a:t>» / «</a:t>
            </a:r>
            <a:r>
              <a:rPr lang="en-US" dirty="0" err="1">
                <a:latin typeface="+mj-lt"/>
                <a:ea typeface="+mj-ea"/>
                <a:cs typeface="+mj-cs"/>
              </a:rPr>
              <a:t>Закупка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не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состоялась</a:t>
            </a:r>
            <a:r>
              <a:rPr lang="en-US" dirty="0">
                <a:latin typeface="+mj-lt"/>
                <a:ea typeface="+mj-ea"/>
                <a:cs typeface="+mj-cs"/>
              </a:rPr>
              <a:t>»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Статусы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пунктов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плана</a:t>
            </a:r>
            <a:r>
              <a:rPr lang="en-US" dirty="0">
                <a:latin typeface="+mj-lt"/>
                <a:ea typeface="+mj-ea"/>
                <a:cs typeface="+mj-cs"/>
              </a:rPr>
              <a:t> «</a:t>
            </a:r>
            <a:r>
              <a:rPr lang="en-US" dirty="0" err="1">
                <a:latin typeface="+mj-lt"/>
                <a:ea typeface="+mj-ea"/>
                <a:cs typeface="+mj-cs"/>
              </a:rPr>
              <a:t>Закупка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состоялась</a:t>
            </a:r>
            <a:r>
              <a:rPr lang="en-US" dirty="0">
                <a:latin typeface="+mj-lt"/>
                <a:ea typeface="+mj-ea"/>
                <a:cs typeface="+mj-cs"/>
              </a:rPr>
              <a:t>» / «</a:t>
            </a:r>
            <a:r>
              <a:rPr lang="en-US" dirty="0" err="1">
                <a:latin typeface="+mj-lt"/>
                <a:ea typeface="+mj-ea"/>
                <a:cs typeface="+mj-cs"/>
              </a:rPr>
              <a:t>Закупка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не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состоялась</a:t>
            </a:r>
            <a:r>
              <a:rPr lang="en-US" dirty="0">
                <a:latin typeface="+mj-lt"/>
                <a:ea typeface="+mj-ea"/>
                <a:cs typeface="+mj-cs"/>
              </a:rPr>
              <a:t>»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101" y="4669841"/>
            <a:ext cx="7088685" cy="1329128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9954" y="1447800"/>
            <a:ext cx="4382045" cy="3096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Рассмотрение</a:t>
            </a:r>
            <a:r>
              <a:rPr lang="en-US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заявок</a:t>
            </a:r>
            <a:r>
              <a:rPr lang="en-US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Критерии</a:t>
            </a:r>
            <a:r>
              <a:rPr lang="en-US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Итоги</a:t>
            </a:r>
            <a:r>
              <a:rPr lang="en-US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en-US" sz="4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4" y="1149415"/>
            <a:ext cx="6270662" cy="2216475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54" y="4515306"/>
            <a:ext cx="6270662" cy="1755785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4469" y="1748256"/>
            <a:ext cx="3805895" cy="19613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/>
              <a:t>Рассмотрение</a:t>
            </a:r>
            <a:r>
              <a:rPr lang="en-US" sz="3600" b="1" dirty="0"/>
              <a:t> </a:t>
            </a:r>
            <a:r>
              <a:rPr lang="en-US" sz="3600" b="1" dirty="0" err="1"/>
              <a:t>заявок</a:t>
            </a:r>
            <a:endParaRPr lang="en-US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854" y="1050515"/>
            <a:ext cx="6655778" cy="1730501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68" y="4632959"/>
            <a:ext cx="6655778" cy="1098203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643854" y="3003678"/>
            <a:ext cx="4499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Две категории документов:</a:t>
            </a:r>
            <a:endParaRPr lang="ru-RU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Общие документы по всем лотам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Документы по каждому лоту</a:t>
            </a:r>
            <a:endParaRPr lang="ru-RU" dirty="0"/>
          </a:p>
        </p:txBody>
      </p:sp>
      <p:sp>
        <p:nvSpPr>
          <p:cNvPr id="112" name="TextBox 111"/>
          <p:cNvSpPr txBox="1"/>
          <p:nvPr/>
        </p:nvSpPr>
        <p:spPr>
          <a:xfrm>
            <a:off x="601368" y="542925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Голосование по каждой заявке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889" y="80629"/>
            <a:ext cx="8845963" cy="61211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Общие документы по всем лотам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81" y="775536"/>
            <a:ext cx="9770036" cy="4602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930490"/>
            <a:ext cx="11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1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7321" y="1759329"/>
            <a:ext cx="23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2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8846" y="2001984"/>
            <a:ext cx="18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3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27518" y="2293313"/>
            <a:ext cx="27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4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0233" y="4979926"/>
            <a:ext cx="621437" cy="3939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291469" y="4941919"/>
            <a:ext cx="12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5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806" y="5462430"/>
            <a:ext cx="7334786" cy="12400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066" y="63285"/>
            <a:ext cx="9564210" cy="645393"/>
          </a:xfrm>
        </p:spPr>
        <p:txBody>
          <a:bodyPr/>
          <a:lstStyle/>
          <a:p>
            <a:pPr algn="ctr"/>
            <a:r>
              <a:rPr lang="ru-RU" sz="3800" b="1" dirty="0"/>
              <a:t>Документы по каждому лоту</a:t>
            </a:r>
            <a:endParaRPr lang="ru-RU" sz="3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459" y="708678"/>
            <a:ext cx="9564210" cy="1772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59" y="2666250"/>
            <a:ext cx="8544819" cy="4128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7940" y="3126353"/>
            <a:ext cx="3218437" cy="294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В случае отклонения:</a:t>
            </a:r>
            <a:endParaRPr lang="ru-RU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Проставить отметку в графе «Выбор»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Заполнить поле «примечание»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Прикрепить файл (необязательно)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5707" y="476149"/>
            <a:ext cx="3911914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800" b="1" dirty="0" err="1"/>
              <a:t>Голосование</a:t>
            </a:r>
            <a:r>
              <a:rPr lang="en-US" sz="3800" b="1" dirty="0"/>
              <a:t>.</a:t>
            </a:r>
            <a:br>
              <a:rPr lang="en-US" sz="3800" b="1" dirty="0"/>
            </a:br>
            <a:r>
              <a:rPr lang="en-US" sz="3800" b="1" dirty="0" err="1"/>
              <a:t>Отзыв</a:t>
            </a:r>
            <a:r>
              <a:rPr lang="en-US" sz="3800" b="1" dirty="0"/>
              <a:t> </a:t>
            </a:r>
            <a:r>
              <a:rPr lang="en-US" sz="3800" b="1" dirty="0" err="1"/>
              <a:t>голоса</a:t>
            </a:r>
            <a:r>
              <a:rPr lang="en-US" sz="3800" b="1" dirty="0"/>
              <a:t>.</a:t>
            </a:r>
            <a:endParaRPr lang="en-US" sz="3800" b="1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/>
          <a:srcRect r="29685"/>
          <a:stretch>
            <a:fillRect/>
          </a:stretch>
        </p:blipFill>
        <p:spPr>
          <a:xfrm>
            <a:off x="501911" y="3908508"/>
            <a:ext cx="6946290" cy="27660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47263" b="-1"/>
          <a:stretch>
            <a:fillRect/>
          </a:stretch>
        </p:blipFill>
        <p:spPr>
          <a:xfrm>
            <a:off x="501911" y="126290"/>
            <a:ext cx="6946290" cy="27660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911" y="3046115"/>
            <a:ext cx="694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того, как проголосовали по всем категориям и лотам – кнопка </a:t>
            </a:r>
            <a:r>
              <a:rPr lang="ru-RU" b="1" dirty="0">
                <a:solidFill>
                  <a:srgbClr val="FF0000"/>
                </a:solidFill>
              </a:rPr>
              <a:t>«Голосовать»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0112" y="6028236"/>
            <a:ext cx="369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случае необходимости изменить голос.</a:t>
            </a:r>
            <a:endParaRPr lang="ru-RU" dirty="0"/>
          </a:p>
        </p:txBody>
      </p:sp>
      <p:sp>
        <p:nvSpPr>
          <p:cNvPr id="9" name="Стрелка: вниз 8"/>
          <p:cNvSpPr/>
          <p:nvPr/>
        </p:nvSpPr>
        <p:spPr>
          <a:xfrm rot="5400000">
            <a:off x="4624945" y="3141090"/>
            <a:ext cx="292716" cy="618880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442"/>
            <a:ext cx="10515600" cy="60254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Секретарь. Завершение голосования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114" y="848535"/>
            <a:ext cx="5022121" cy="157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14" y="5111616"/>
            <a:ext cx="8551586" cy="1569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403" y="2384408"/>
            <a:ext cx="7762043" cy="9006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443" y="3125024"/>
            <a:ext cx="6096003" cy="1149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52877" y="4274049"/>
            <a:ext cx="2559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Кворум считается достигнутым, если </a:t>
            </a:r>
            <a:r>
              <a:rPr lang="ru-RU" b="1" dirty="0"/>
              <a:t>проголосовало большинство</a:t>
            </a:r>
            <a:r>
              <a:rPr lang="ru-RU" b="1" dirty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  <a:p>
            <a:pPr algn="r"/>
            <a:r>
              <a:rPr lang="ru-RU" dirty="0"/>
              <a:t>Кнопка </a:t>
            </a:r>
            <a:r>
              <a:rPr lang="ru-RU" i="1" dirty="0"/>
              <a:t>«Завершить голосование» </a:t>
            </a:r>
            <a:r>
              <a:rPr lang="ru-RU" dirty="0"/>
              <a:t>доступна только </a:t>
            </a:r>
            <a:r>
              <a:rPr lang="ru-RU" b="1" dirty="0"/>
              <a:t>при наличии кворума голосов</a:t>
            </a:r>
            <a:r>
              <a:rPr lang="ru-RU" b="1" dirty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0634" y="1243564"/>
            <a:ext cx="4146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просмотра детальной информации по голосованию по каждому лоту:</a:t>
            </a:r>
            <a:endParaRPr lang="ru-RU" dirty="0"/>
          </a:p>
        </p:txBody>
      </p:sp>
      <p:sp>
        <p:nvSpPr>
          <p:cNvPr id="10" name="Стрелка: вправо 9"/>
          <p:cNvSpPr/>
          <p:nvPr/>
        </p:nvSpPr>
        <p:spPr>
          <a:xfrm rot="5400000">
            <a:off x="8187464" y="2109350"/>
            <a:ext cx="648069" cy="173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0998" y="2561847"/>
            <a:ext cx="3782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Голос Председателя обязателен</a:t>
            </a:r>
            <a:r>
              <a:rPr lang="ru-RU" sz="2000" b="1" dirty="0">
                <a:solidFill>
                  <a:srgbClr val="FF0000"/>
                </a:solidFill>
              </a:rPr>
              <a:t>!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0998" y="3329696"/>
            <a:ext cx="3782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случае равенства голосов </a:t>
            </a:r>
            <a:r>
              <a:rPr lang="ru-RU" u="sng" dirty="0"/>
              <a:t>принятым считается решение</a:t>
            </a:r>
            <a:r>
              <a:rPr lang="ru-RU" dirty="0"/>
              <a:t>, за которое </a:t>
            </a:r>
            <a:r>
              <a:rPr lang="ru-RU" u="sng" dirty="0"/>
              <a:t>проголосовал председатель </a:t>
            </a:r>
            <a:r>
              <a:rPr lang="ru-RU" dirty="0"/>
              <a:t>конкурсной комиссии.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152" y="4932882"/>
            <a:ext cx="9181185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1" dirty="0" err="1"/>
              <a:t>Заполнение</a:t>
            </a:r>
            <a:r>
              <a:rPr lang="en-US" sz="3800" b="1" dirty="0"/>
              <a:t> </a:t>
            </a:r>
            <a:r>
              <a:rPr lang="en-US" sz="3800" b="1" dirty="0" err="1"/>
              <a:t>критериев</a:t>
            </a:r>
            <a:r>
              <a:rPr lang="en-US" sz="3800" b="1" dirty="0"/>
              <a:t> </a:t>
            </a:r>
            <a:r>
              <a:rPr lang="en-US" sz="3800" b="1" dirty="0" err="1"/>
              <a:t>выбора</a:t>
            </a:r>
            <a:r>
              <a:rPr lang="en-US" sz="3800" b="1" dirty="0"/>
              <a:t> </a:t>
            </a:r>
            <a:r>
              <a:rPr lang="en-US" sz="3800" b="1" dirty="0" err="1"/>
              <a:t>поставщика</a:t>
            </a:r>
            <a:endParaRPr lang="en-US" sz="3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304" y="1869805"/>
            <a:ext cx="6795147" cy="27010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33" y="377956"/>
            <a:ext cx="8922971" cy="13830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718" y="1997839"/>
            <a:ext cx="47069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!!!</a:t>
            </a:r>
            <a:r>
              <a:rPr lang="ru-RU" dirty="0"/>
              <a:t> </a:t>
            </a:r>
            <a:r>
              <a:rPr lang="ru-RU" u="sng" dirty="0"/>
              <a:t>Если допущено 2 и более заявок.</a:t>
            </a:r>
            <a:endParaRPr lang="ru-RU" u="sng" dirty="0"/>
          </a:p>
          <a:p>
            <a:endParaRPr lang="ru-RU" dirty="0"/>
          </a:p>
          <a:p>
            <a:r>
              <a:rPr lang="ru-RU" dirty="0"/>
              <a:t>Критерии заполняет Секретарь.</a:t>
            </a:r>
            <a:endParaRPr lang="ru-RU" dirty="0"/>
          </a:p>
          <a:p>
            <a:endParaRPr lang="ru-RU" dirty="0"/>
          </a:p>
          <a:p>
            <a:r>
              <a:rPr lang="ru-RU" dirty="0"/>
              <a:t>Критерии заполняются по каждой заявке, по каждому лоту отдельно.</a:t>
            </a:r>
            <a:endParaRPr lang="ru-RU" dirty="0"/>
          </a:p>
          <a:p>
            <a:endParaRPr lang="ru-RU" dirty="0"/>
          </a:p>
          <a:p>
            <a:r>
              <a:rPr lang="ru-RU" dirty="0"/>
              <a:t>Заполнение – либо вручную, либо выбор значения из выпадающего списка.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635458" y="4542502"/>
            <a:ext cx="9181185" cy="1189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Заполнение</a:t>
            </a:r>
            <a:r>
              <a:rPr lang="en-US" sz="3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критериев</a:t>
            </a:r>
            <a:r>
              <a:rPr lang="en-US" sz="3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выбора</a:t>
            </a:r>
            <a:r>
              <a:rPr lang="en-US" sz="3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поставщика</a:t>
            </a:r>
            <a:endParaRPr lang="en-US" sz="3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2138" y="2466510"/>
            <a:ext cx="4557597" cy="18914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980" y="592812"/>
            <a:ext cx="7092833" cy="28193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1754" y="5448057"/>
            <a:ext cx="6570645" cy="9527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01812" y="345233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Общий бал </a:t>
            </a:r>
            <a:r>
              <a:rPr lang="ru-RU" dirty="0"/>
              <a:t>считается автоматически после сохранения введенные критериев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>
            <a:fillRect/>
          </a:stretch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58604" y="4413408"/>
            <a:ext cx="248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завершения статус меняется на </a:t>
            </a:r>
            <a:r>
              <a:rPr lang="ru-RU" b="1" dirty="0"/>
              <a:t>«Заполнено»</a:t>
            </a:r>
            <a:endParaRPr lang="ru-RU" b="1" dirty="0"/>
          </a:p>
        </p:txBody>
      </p:sp>
      <p:sp>
        <p:nvSpPr>
          <p:cNvPr id="14" name="Стрелка: вниз 13"/>
          <p:cNvSpPr/>
          <p:nvPr/>
        </p:nvSpPr>
        <p:spPr>
          <a:xfrm>
            <a:off x="10786188" y="5336738"/>
            <a:ext cx="167951" cy="58820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/>
          <p:cNvSpPr/>
          <p:nvPr/>
        </p:nvSpPr>
        <p:spPr>
          <a:xfrm rot="10800000">
            <a:off x="9599610" y="3710866"/>
            <a:ext cx="130316" cy="72031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3185</Words>
  <Application>WPS Presentation</Application>
  <PresentationFormat>Широкоэкранный</PresentationFormat>
  <Paragraphs>127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SimSun</vt:lpstr>
      <vt:lpstr>Wingdings</vt:lpstr>
      <vt:lpstr>Wingdings 3</vt:lpstr>
      <vt:lpstr>Arial</vt:lpstr>
      <vt:lpstr>Roboto</vt:lpstr>
      <vt:lpstr>Segoe Print</vt:lpstr>
      <vt:lpstr>Symbol</vt:lpstr>
      <vt:lpstr>Century Gothic</vt:lpstr>
      <vt:lpstr>Microsoft YaHei</vt:lpstr>
      <vt:lpstr/>
      <vt:lpstr>Arial Unicode MS</vt:lpstr>
      <vt:lpstr>Calibri</vt:lpstr>
      <vt:lpstr>Ион</vt:lpstr>
      <vt:lpstr>Проведение закупа в соответствии с Приказом Министра образования и науки РК 08.06.2020 № 235.</vt:lpstr>
      <vt:lpstr>PowerPoint 演示文稿</vt:lpstr>
      <vt:lpstr>Рассмотрение заявок</vt:lpstr>
      <vt:lpstr>Общие документы по всем лотам</vt:lpstr>
      <vt:lpstr>Документы по каждому лоту</vt:lpstr>
      <vt:lpstr>Голосование. Отзыв голоса.</vt:lpstr>
      <vt:lpstr>Секретарь. Завершение голосования.</vt:lpstr>
      <vt:lpstr>Заполнение критериев выбора поставщика</vt:lpstr>
      <vt:lpstr>PowerPoint 演示文稿</vt:lpstr>
      <vt:lpstr>Формирование протокола итогов</vt:lpstr>
      <vt:lpstr>PowerPoint 演示文稿</vt:lpstr>
      <vt:lpstr>Подписание ПИ членами комиссии. Особое мнение.</vt:lpstr>
      <vt:lpstr>Публикация Протокола итогов.</vt:lpstr>
      <vt:lpstr>Публикация Протокола итогов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закупа в соответствии с Приказом Министра образования и науки РК 08.06.2020 № 235.</dc:title>
  <dc:creator>Кристина Ергужиева</dc:creator>
  <cp:lastModifiedBy>Someone's Account</cp:lastModifiedBy>
  <cp:revision>4</cp:revision>
  <dcterms:created xsi:type="dcterms:W3CDTF">2020-06-24T08:30:00Z</dcterms:created>
  <dcterms:modified xsi:type="dcterms:W3CDTF">2020-08-03T03:30:13Z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