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73" r:id="rId13"/>
    <p:sldId id="267" r:id="rId14"/>
    <p:sldId id="268" r:id="rId15"/>
    <p:sldId id="274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6A0F-7C9E-4D71-A097-7DA29AA863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C2DCEE-9A92-4902-9E97-D4EE496E5AF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hyperlink" Target="http://adilet.zan.kz/rus/docs/V2000020837#z6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534" y="4294465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Поставщик</a:t>
            </a:r>
            <a:r>
              <a:rPr lang="ru-RU" sz="4400" b="1" dirty="0">
                <a:solidFill>
                  <a:srgbClr val="003300"/>
                </a:solidFill>
              </a:rPr>
              <a:t>.</a:t>
            </a:r>
            <a:endParaRPr lang="ru-RU" sz="4400" b="1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5658" y="2563535"/>
            <a:ext cx="4805691" cy="838831"/>
          </a:xfrm>
        </p:spPr>
        <p:txBody>
          <a:bodyPr anchor="b">
            <a:no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</a:rPr>
              <a:t>Проведение закупа в соответствии с Приказом Министра образования и науки РК 08.06.2020 </a:t>
            </a:r>
            <a:r>
              <a:rPr lang="ru-RU" sz="2400" dirty="0">
                <a:solidFill>
                  <a:srgbClr val="000000"/>
                </a:solidFill>
                <a:hlinkClick r:id="rId1"/>
              </a:rPr>
              <a:t>№ 235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2253898" y="1065880"/>
            <a:ext cx="4141760" cy="29953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2" y="1211579"/>
            <a:ext cx="12161518" cy="1221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12" y="2623677"/>
            <a:ext cx="10904419" cy="4024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/>
          <p:nvPr/>
        </p:nvSpPr>
        <p:spPr>
          <a:xfrm>
            <a:off x="1032608" y="71126"/>
            <a:ext cx="10515600" cy="66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Сведения о квалификации при закупках товара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50" y="130629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Копирование сведений из других закупок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2654" y="698565"/>
            <a:ext cx="9221520" cy="1445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69" y="1766236"/>
            <a:ext cx="7799631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8" y="2689375"/>
            <a:ext cx="10146084" cy="351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50" y="5723738"/>
            <a:ext cx="8267285" cy="871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9841"/>
            <a:ext cx="10515600" cy="671823"/>
          </a:xfrm>
        </p:spPr>
        <p:txBody>
          <a:bodyPr>
            <a:normAutofit/>
          </a:bodyPr>
          <a:lstStyle/>
          <a:p>
            <a:r>
              <a:rPr lang="ru-RU" dirty="0"/>
              <a:t>Обеспечение заявки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6400" y="650804"/>
            <a:ext cx="10515600" cy="840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42" y="1433487"/>
            <a:ext cx="8676175" cy="1167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9" y="2760114"/>
            <a:ext cx="9153017" cy="2555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557" y="2635460"/>
            <a:ext cx="794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Платежное поручение/банковская гарантия (электронная копия)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455" y="4061355"/>
            <a:ext cx="7944804" cy="1801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469" y="5622805"/>
            <a:ext cx="9629537" cy="1156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2837" y="4061355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Электронная банковская гарантия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399" y="668321"/>
            <a:ext cx="10515601" cy="12921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30" y="167162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Подписание и подача заявки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1" y="1997847"/>
            <a:ext cx="10693138" cy="1346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41" y="5693044"/>
            <a:ext cx="7020749" cy="993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223" y="3175864"/>
            <a:ext cx="7698837" cy="3306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606" y="4151595"/>
            <a:ext cx="3182281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Подписать заявку</a:t>
            </a:r>
            <a:endParaRPr lang="ru-RU" b="1" dirty="0">
              <a:solidFill>
                <a:srgbClr val="0033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Проверить все данные</a:t>
            </a:r>
            <a:endParaRPr lang="ru-RU" b="1" dirty="0">
              <a:solidFill>
                <a:srgbClr val="0033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Подать заявку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512" y="152769"/>
            <a:ext cx="8911687" cy="714496"/>
          </a:xfrm>
        </p:spPr>
        <p:txBody>
          <a:bodyPr/>
          <a:lstStyle/>
          <a:p>
            <a:r>
              <a:rPr lang="ru-RU" b="1" dirty="0"/>
              <a:t>Проверки при подаче заявки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038" y="1202085"/>
            <a:ext cx="110408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При нажатии на «Подать заявку» система также осуществляет проверку на наличие поставщика в РНУ и ЕРД. В случае если поставщик состоит в реестре – отображается ошибка.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 вы не можете подать заявку, так как состоите в реестре недобросовестных поставщиков».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  вы не можете подать заявку, так как состоите в реестре должников».</a:t>
            </a:r>
            <a:endParaRPr lang="ru-RU" b="1" i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При подаче заявки поставщиком, Система проверяет, имеется ли в личном кабинете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запрошенные сведения о наличии налоговой задолженности и задолженности по обязательным пенсионным взносам, обязательным профессиональным пенсионным взносам и социальным отчислениям с ИС ЦУЛС полученные не раньше даты публикации объявления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Если не имеется, Система отображает сообщение об ошибке поставщику: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Для подачи заявки на участие в закупке {номер объявления} необходимо иметь актуальные запрошенные сведения о налоговой  задолженности и задолженность по обязательным пенсионным взносам, обязательным профессиональным пенсионным взносам и социальным отчислениям полученные не раньше даты публикации объявления. Для получения сведения перейдите в личный кабинет, получите актуальные сведения. После получения сведений необходимо заново нажать на кнопку «Подать» в предварительном просмотре заявки.</a:t>
            </a:r>
            <a:endParaRPr lang="ru-RU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345" y="122619"/>
            <a:ext cx="10515600" cy="65297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Редактирование, удаление проекта заявки.</a:t>
            </a:r>
            <a:br>
              <a:rPr lang="ru-RU" dirty="0"/>
            </a:br>
            <a:r>
              <a:rPr lang="ru-RU" dirty="0"/>
              <a:t>Отзыв заявки.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0602" y="893446"/>
            <a:ext cx="6323809" cy="170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3" y="5329183"/>
            <a:ext cx="12192000" cy="740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3" y="3476335"/>
            <a:ext cx="11960652" cy="65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689" y="2947481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 статусе «Проект»: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03532" y="2947481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Редактировать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28050" y="428882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Удалить</a:t>
            </a:r>
            <a:endParaRPr lang="ru-RU" dirty="0"/>
          </a:p>
        </p:txBody>
      </p:sp>
      <p:cxnSp>
        <p:nvCxnSpPr>
          <p:cNvPr id="11" name="Соединитель: уступ 10"/>
          <p:cNvCxnSpPr>
            <a:stCxn id="8" idx="3"/>
          </p:cNvCxnSpPr>
          <p:nvPr/>
        </p:nvCxnSpPr>
        <p:spPr>
          <a:xfrm>
            <a:off x="10687381" y="3132147"/>
            <a:ext cx="839047" cy="505998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/>
          <p:cNvCxnSpPr>
            <a:stCxn id="9" idx="3"/>
          </p:cNvCxnSpPr>
          <p:nvPr/>
        </p:nvCxnSpPr>
        <p:spPr>
          <a:xfrm flipV="1">
            <a:off x="11526428" y="3797667"/>
            <a:ext cx="379626" cy="67582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2345" y="4959851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 окончания срока приема заявок: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45456" y="633889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Отозвать</a:t>
            </a:r>
            <a:endParaRPr lang="ru-RU" dirty="0"/>
          </a:p>
        </p:txBody>
      </p:sp>
      <p:cxnSp>
        <p:nvCxnSpPr>
          <p:cNvPr id="17" name="Соединитель: уступ 16"/>
          <p:cNvCxnSpPr>
            <a:stCxn id="15" idx="3"/>
          </p:cNvCxnSpPr>
          <p:nvPr/>
        </p:nvCxnSpPr>
        <p:spPr>
          <a:xfrm flipV="1">
            <a:off x="10928793" y="5858037"/>
            <a:ext cx="713310" cy="6655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937" y="101268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Электронные банковские гарантии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2425" y="630574"/>
            <a:ext cx="5316297" cy="1806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693" y="1260509"/>
            <a:ext cx="7780101" cy="1357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06" y="2478467"/>
            <a:ext cx="9168116" cy="3522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25" y="5851305"/>
            <a:ext cx="10351861" cy="905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133" y="3157979"/>
            <a:ext cx="20501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sz="2000" b="1" dirty="0"/>
              <a:t>После подтверждения доступно для добавления в заявку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69" y="0"/>
            <a:ext cx="10515600" cy="957837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Создание и подача заявки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2064" y="1306454"/>
            <a:ext cx="5561905" cy="1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48" y="2533646"/>
            <a:ext cx="7554157" cy="154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17" y="4362706"/>
            <a:ext cx="9242410" cy="220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01898" y="820014"/>
            <a:ext cx="4890102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Роль – </a:t>
            </a:r>
            <a:r>
              <a:rPr lang="ru-RU" b="1" dirty="0">
                <a:solidFill>
                  <a:srgbClr val="FF0000"/>
                </a:solidFill>
              </a:rPr>
              <a:t>«Поставщик»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/>
              <a:t>Статус </a:t>
            </a:r>
            <a:r>
              <a:rPr lang="ru-RU" b="1" dirty="0">
                <a:solidFill>
                  <a:srgbClr val="FF0000"/>
                </a:solidFill>
              </a:rPr>
              <a:t>«Опубликовано (прием заявок)»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945" y="365126"/>
            <a:ext cx="9233682" cy="802194"/>
          </a:xfrm>
        </p:spPr>
        <p:txBody>
          <a:bodyPr>
            <a:normAutofit/>
          </a:bodyPr>
          <a:lstStyle/>
          <a:p>
            <a:r>
              <a:rPr lang="ru-RU" dirty="0"/>
              <a:t>Создание заявки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4757" y="2634962"/>
            <a:ext cx="11132143" cy="3275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757" y="1167320"/>
            <a:ext cx="923368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Юридический адрес</a:t>
            </a:r>
            <a:r>
              <a:rPr lang="ru-RU" dirty="0"/>
              <a:t> – выбрать из выпадающего списка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ИИК</a:t>
            </a:r>
            <a:r>
              <a:rPr lang="ru-RU" dirty="0"/>
              <a:t> – выбрать из выпадающего списка. Заполнятся поля – Наименование банка, БИК и </a:t>
            </a:r>
            <a:r>
              <a:rPr lang="ru-RU" dirty="0" err="1"/>
              <a:t>Кбе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Контактный телефон</a:t>
            </a:r>
            <a:r>
              <a:rPr lang="ru-RU" dirty="0"/>
              <a:t> – заполнить вручную.</a:t>
            </a:r>
            <a:endParaRPr lang="ru-RU" dirty="0"/>
          </a:p>
        </p:txBody>
      </p:sp>
      <p:sp>
        <p:nvSpPr>
          <p:cNvPr id="6" name="Стрелка: вниз 5"/>
          <p:cNvSpPr/>
          <p:nvPr/>
        </p:nvSpPr>
        <p:spPr>
          <a:xfrm rot="6053396">
            <a:off x="2741185" y="4945672"/>
            <a:ext cx="132739" cy="1928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0641" y="5362607"/>
            <a:ext cx="942680" cy="547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74598" y="5910164"/>
            <a:ext cx="418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Нажать для перехода на следующий шаг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6437" y="572836"/>
            <a:ext cx="10400561" cy="1277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31" y="2358925"/>
            <a:ext cx="10515600" cy="2063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37" y="4838232"/>
            <a:ext cx="7883371" cy="1179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967" y="5451235"/>
            <a:ext cx="5091033" cy="1349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78401" y="1884655"/>
            <a:ext cx="3893599" cy="47819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Банковские реквизиты</a:t>
            </a:r>
            <a:endParaRPr lang="ru-RU" sz="2800" b="1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7960813" y="94641"/>
            <a:ext cx="349061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/>
              <a:t>Контактные данные</a:t>
            </a:r>
            <a:endParaRPr lang="ru-RU" sz="2500" b="1" dirty="0"/>
          </a:p>
        </p:txBody>
      </p:sp>
      <p:sp>
        <p:nvSpPr>
          <p:cNvPr id="10" name="Заголовок 1"/>
          <p:cNvSpPr txBox="1"/>
          <p:nvPr/>
        </p:nvSpPr>
        <p:spPr>
          <a:xfrm>
            <a:off x="8153399" y="4713861"/>
            <a:ext cx="389359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/>
              <a:t>Должность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020" y="0"/>
            <a:ext cx="10515600" cy="802194"/>
          </a:xfrm>
        </p:spPr>
        <p:txBody>
          <a:bodyPr>
            <a:normAutofit/>
          </a:bodyPr>
          <a:lstStyle/>
          <a:p>
            <a:r>
              <a:rPr lang="ru-RU" dirty="0"/>
              <a:t>Добавление лотов для участия в закупке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7295" y="758733"/>
            <a:ext cx="8797409" cy="1201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59" y="5416447"/>
            <a:ext cx="8093173" cy="1258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9201" y="1984047"/>
            <a:ext cx="1097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Проверка на финансовую устойчивость потенциального поставщика по каждому выбранному лоту:</a:t>
            </a:r>
            <a:endParaRPr lang="ru-RU" sz="1600" dirty="0">
              <a:latin typeface="+mj-lt"/>
              <a:ea typeface="+mj-ea"/>
              <a:cs typeface="+mj-cs"/>
            </a:endParaRP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  если закупка, где адрес организатора – </a:t>
            </a:r>
            <a:r>
              <a:rPr lang="ru-RU" sz="1600" b="1" dirty="0">
                <a:latin typeface="+mj-lt"/>
                <a:ea typeface="+mj-ea"/>
                <a:cs typeface="+mj-cs"/>
              </a:rPr>
              <a:t>г. 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 и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20 000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двадцатитысячекратного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размера МРП</a:t>
            </a:r>
            <a:r>
              <a:rPr lang="ru-RU" sz="1600" dirty="0">
                <a:latin typeface="+mj-lt"/>
                <a:ea typeface="+mj-ea"/>
                <a:cs typeface="+mj-cs"/>
              </a:rPr>
              <a:t>, установленного на соответствующий финансовый год</a:t>
            </a:r>
            <a:endParaRPr lang="ru-RU" sz="1600" dirty="0">
              <a:latin typeface="+mj-lt"/>
              <a:ea typeface="+mj-ea"/>
              <a:cs typeface="+mj-cs"/>
            </a:endParaRP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 если закупка в городах областного значения (</a:t>
            </a:r>
            <a:r>
              <a:rPr lang="ru-RU" sz="1600" b="1" dirty="0">
                <a:latin typeface="+mj-lt"/>
                <a:ea typeface="+mj-ea"/>
                <a:cs typeface="+mj-cs"/>
              </a:rPr>
              <a:t>все, кроме г. 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),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10 000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десятитысячекратного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МРП</a:t>
            </a:r>
            <a:r>
              <a:rPr lang="ru-RU" sz="1600" dirty="0">
                <a:latin typeface="+mj-lt"/>
                <a:ea typeface="+mj-ea"/>
                <a:cs typeface="+mj-cs"/>
              </a:rPr>
              <a:t>, установленных на соответствующий финансовый год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7295" y="3823358"/>
            <a:ext cx="1054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Потенциальный </a:t>
            </a:r>
            <a:r>
              <a:rPr lang="ru-RU" sz="1600" u="sng" dirty="0">
                <a:latin typeface="+mj-lt"/>
                <a:ea typeface="+mj-ea"/>
                <a:cs typeface="+mj-cs"/>
              </a:rPr>
              <a:t>поставщик</a:t>
            </a:r>
            <a:r>
              <a:rPr lang="ru-RU" sz="1600" dirty="0"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признается финансово устойчивым</a:t>
            </a:r>
            <a:r>
              <a:rPr lang="ru-RU" sz="1600" dirty="0">
                <a:latin typeface="+mj-lt"/>
                <a:ea typeface="+mj-ea"/>
                <a:cs typeface="+mj-cs"/>
              </a:rPr>
              <a:t>, если он соответствует в совокупности следующим условиям:</a:t>
            </a:r>
            <a:endParaRPr lang="ru-RU" sz="1600" dirty="0">
              <a:latin typeface="+mj-lt"/>
              <a:ea typeface="+mj-ea"/>
              <a:cs typeface="+mj-cs"/>
            </a:endParaRPr>
          </a:p>
          <a:p>
            <a:r>
              <a:rPr lang="ru-RU" sz="1600" b="1" dirty="0">
                <a:latin typeface="+mj-lt"/>
                <a:ea typeface="+mj-ea"/>
                <a:cs typeface="+mj-cs"/>
              </a:rPr>
              <a:t>1)   Показатель уплаченных налогов в течение трех лет, предшествующих предыдущему году согласно данным информационных систем органов государственных доходов, составляет не менее трех процентов от доходов потенциального поставщика, в течение трех лет, предшествующих предыдущему году.</a:t>
            </a:r>
            <a:endParaRPr lang="ru-RU" sz="1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625" y="155766"/>
            <a:ext cx="10515600" cy="62709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Документация. </a:t>
            </a:r>
            <a:br>
              <a:rPr lang="ru-RU" dirty="0"/>
            </a:br>
            <a:r>
              <a:rPr lang="ru-RU" dirty="0"/>
              <a:t>Сведения об аффилированности.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550" y="4069799"/>
            <a:ext cx="11938450" cy="2632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9" y="1312795"/>
            <a:ext cx="9801818" cy="1008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3" y="2542313"/>
            <a:ext cx="9801819" cy="886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7592" y="1312795"/>
            <a:ext cx="13676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dirty="0"/>
              <a:t> </a:t>
            </a:r>
            <a:r>
              <a:rPr lang="ru-RU" b="1" dirty="0"/>
              <a:t>Только для юридических лиц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08800" y="3564733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документов: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94" y="157403"/>
            <a:ext cx="9912769" cy="4162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333333"/>
                </a:solidFill>
                <a:latin typeface="Helvetica Neue"/>
                <a:ea typeface="+mn-ea"/>
                <a:cs typeface="+mn-cs"/>
              </a:rPr>
              <a:t>Заявка на участие в конкурсе для физических лиц (Приложение 5)</a:t>
            </a:r>
            <a:endParaRPr lang="ru-RU" sz="1800" b="1" dirty="0">
              <a:solidFill>
                <a:srgbClr val="333333"/>
              </a:solidFill>
              <a:latin typeface="Helvetica Neue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3375" y="737982"/>
            <a:ext cx="10515600" cy="1342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15379" y="2143742"/>
            <a:ext cx="671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Перечень категорий получателей услуги (Приложение 1)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48" y="2576234"/>
            <a:ext cx="4482831" cy="1486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37543" y="4126124"/>
            <a:ext cx="26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Техническое задание</a:t>
            </a: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13" y="4426831"/>
            <a:ext cx="8939719" cy="1059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701" y="5151783"/>
            <a:ext cx="4171258" cy="1396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92" y="146412"/>
            <a:ext cx="10515600" cy="635535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9002" y="895698"/>
            <a:ext cx="10153905" cy="1142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69" y="2184858"/>
            <a:ext cx="8950238" cy="1134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51" y="3429000"/>
            <a:ext cx="7671768" cy="3195094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27038" y="5785173"/>
            <a:ext cx="8269654" cy="847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3547" y="492290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Удалить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35704" y="5292236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Редактировать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49968" y="6447880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Добавить новую запись</a:t>
            </a:r>
            <a:endParaRPr lang="ru-RU" b="1" dirty="0"/>
          </a:p>
        </p:txBody>
      </p:sp>
      <p:cxnSp>
        <p:nvCxnSpPr>
          <p:cNvPr id="13" name="Соединитель: уступ 12"/>
          <p:cNvCxnSpPr>
            <a:stCxn id="3" idx="2"/>
          </p:cNvCxnSpPr>
          <p:nvPr/>
        </p:nvCxnSpPr>
        <p:spPr>
          <a:xfrm rot="16200000" flipH="1">
            <a:off x="11225654" y="5689355"/>
            <a:ext cx="916623" cy="1223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/>
          <p:cNvCxnSpPr>
            <a:stCxn id="11" idx="2"/>
          </p:cNvCxnSpPr>
          <p:nvPr/>
        </p:nvCxnSpPr>
        <p:spPr>
          <a:xfrm rot="16200000" flipH="1">
            <a:off x="10451918" y="5228156"/>
            <a:ext cx="547290" cy="14141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/>
          <p:cNvCxnSpPr>
            <a:stCxn id="12" idx="3"/>
          </p:cNvCxnSpPr>
          <p:nvPr/>
        </p:nvCxnSpPr>
        <p:spPr>
          <a:xfrm flipV="1">
            <a:off x="11133477" y="6455326"/>
            <a:ext cx="299717" cy="177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1678" y="955660"/>
            <a:ext cx="10515601" cy="130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63" y="1749498"/>
            <a:ext cx="8030469" cy="30230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01679" y="164153"/>
            <a:ext cx="10515600" cy="661988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54" y="4786508"/>
            <a:ext cx="8505883" cy="1075093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7" y="5930671"/>
            <a:ext cx="9587604" cy="900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584" y="5506204"/>
            <a:ext cx="2820652" cy="1187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8">
      <a:dk1>
        <a:sysClr val="windowText" lastClr="000000"/>
      </a:dk1>
      <a:lt1>
        <a:srgbClr val="E0E0E0"/>
      </a:lt1>
      <a:dk2>
        <a:srgbClr val="454545"/>
      </a:dk2>
      <a:lt2>
        <a:srgbClr val="E0E0E0"/>
      </a:lt2>
      <a:accent1>
        <a:srgbClr val="067449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3487</Words>
  <Application>WPS Presentation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Arial</vt:lpstr>
      <vt:lpstr>Helvetica Neue</vt:lpstr>
      <vt:lpstr>Century Gothic</vt:lpstr>
      <vt:lpstr>Segoe Print</vt:lpstr>
      <vt:lpstr>Microsoft YaHei</vt:lpstr>
      <vt:lpstr/>
      <vt:lpstr>Arial Unicode MS</vt:lpstr>
      <vt:lpstr>Symbol</vt:lpstr>
      <vt:lpstr>Calibri</vt:lpstr>
      <vt:lpstr>Легкий дым</vt:lpstr>
      <vt:lpstr>Поставщик.</vt:lpstr>
      <vt:lpstr>Создание и подача заявки</vt:lpstr>
      <vt:lpstr>Создание заявки</vt:lpstr>
      <vt:lpstr>Банковские реквизиты</vt:lpstr>
      <vt:lpstr>Добавление лотов для участия в закупке</vt:lpstr>
      <vt:lpstr>Документация.  Сведения об аффилированности.</vt:lpstr>
      <vt:lpstr>Заявка на участие в конкурсе для физических лиц (Приложение 5)</vt:lpstr>
      <vt:lpstr>Сведения о квалификации при закупках услуг</vt:lpstr>
      <vt:lpstr>Сведения о квалификации при закупках услуг</vt:lpstr>
      <vt:lpstr>PowerPoint 演示文稿</vt:lpstr>
      <vt:lpstr>Копирование сведений из других закупок</vt:lpstr>
      <vt:lpstr>Обеспечение заявки</vt:lpstr>
      <vt:lpstr>Подписание и подача заявки</vt:lpstr>
      <vt:lpstr>Проверки при подаче заявки</vt:lpstr>
      <vt:lpstr>Редактирование, удаление проекта заявки. Отзыв заявки.</vt:lpstr>
      <vt:lpstr>Электронные банковские гарантии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Поставщик.</dc:title>
  <dc:creator>Кристина Ергужиева</dc:creator>
  <cp:lastModifiedBy>Someone's Account</cp:lastModifiedBy>
  <cp:revision>12</cp:revision>
  <dcterms:created xsi:type="dcterms:W3CDTF">2020-06-24T12:11:00Z</dcterms:created>
  <dcterms:modified xsi:type="dcterms:W3CDTF">2020-08-03T03:29:01Z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